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6" r:id="rId2"/>
    <p:sldId id="269" r:id="rId3"/>
    <p:sldId id="258" r:id="rId4"/>
    <p:sldId id="265" r:id="rId5"/>
    <p:sldId id="260" r:id="rId6"/>
    <p:sldId id="263" r:id="rId7"/>
    <p:sldId id="267" r:id="rId8"/>
    <p:sldId id="268" r:id="rId9"/>
    <p:sldId id="270" r:id="rId10"/>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4660"/>
  </p:normalViewPr>
  <p:slideViewPr>
    <p:cSldViewPr snapToGrid="0">
      <p:cViewPr>
        <p:scale>
          <a:sx n="184" d="100"/>
          <a:sy n="184" d="100"/>
        </p:scale>
        <p:origin x="1128" y="-1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3F25368-9DEF-4905-9ADC-31A158C88237}" type="datetimeFigureOut">
              <a:rPr kumimoji="1" lang="ja-JP" altLang="en-US" smtClean="0"/>
              <a:t>2025/7/11</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1798B46-D835-4830-BC41-7C9161787FF4}" type="slidenum">
              <a:rPr kumimoji="1" lang="ja-JP" altLang="en-US" smtClean="0"/>
              <a:t>‹#›</a:t>
            </a:fld>
            <a:endParaRPr kumimoji="1" lang="ja-JP" altLang="en-US"/>
          </a:p>
        </p:txBody>
      </p:sp>
    </p:spTree>
    <p:extLst>
      <p:ext uri="{BB962C8B-B14F-4D97-AF65-F5344CB8AC3E}">
        <p14:creationId xmlns:p14="http://schemas.microsoft.com/office/powerpoint/2010/main" val="2200437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11363" y="1350963"/>
            <a:ext cx="2733675"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05424F-7AEE-4A3D-B5EC-D31ABCE2B4C0}" type="slidenum">
              <a:rPr kumimoji="1" lang="ja-JP" altLang="en-US" smtClean="0"/>
              <a:t>1</a:t>
            </a:fld>
            <a:endParaRPr kumimoji="1" lang="ja-JP" altLang="en-US"/>
          </a:p>
        </p:txBody>
      </p:sp>
    </p:spTree>
    <p:extLst>
      <p:ext uri="{BB962C8B-B14F-4D97-AF65-F5344CB8AC3E}">
        <p14:creationId xmlns:p14="http://schemas.microsoft.com/office/powerpoint/2010/main" val="131045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2</a:t>
            </a:fld>
            <a:endParaRPr kumimoji="1" lang="ja-JP" altLang="en-US"/>
          </a:p>
        </p:txBody>
      </p:sp>
    </p:spTree>
    <p:extLst>
      <p:ext uri="{BB962C8B-B14F-4D97-AF65-F5344CB8AC3E}">
        <p14:creationId xmlns:p14="http://schemas.microsoft.com/office/powerpoint/2010/main" val="410763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7</a:t>
            </a:fld>
            <a:endParaRPr kumimoji="1" lang="ja-JP" altLang="en-US"/>
          </a:p>
        </p:txBody>
      </p:sp>
    </p:spTree>
    <p:extLst>
      <p:ext uri="{BB962C8B-B14F-4D97-AF65-F5344CB8AC3E}">
        <p14:creationId xmlns:p14="http://schemas.microsoft.com/office/powerpoint/2010/main" val="146816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8</a:t>
            </a:fld>
            <a:endParaRPr kumimoji="1" lang="ja-JP" altLang="en-US"/>
          </a:p>
        </p:txBody>
      </p:sp>
    </p:spTree>
    <p:extLst>
      <p:ext uri="{BB962C8B-B14F-4D97-AF65-F5344CB8AC3E}">
        <p14:creationId xmlns:p14="http://schemas.microsoft.com/office/powerpoint/2010/main" val="71606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D045EA6-6725-4068-A311-7EBE8F43BD0E}"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50192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34539B-4138-4A35-96DE-FF8CBC0B1ADF}"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3724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497221-FCFA-4DCC-863B-C8451D691B48}"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447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EB5CF1-3EE3-45F1-BB68-D32BA240139B}"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5159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F02720-9D17-4564-9065-40A8FB738B44}"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2754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2B6465-004E-4D4C-9490-C0646DDABE46}"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6742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95B76E6-C021-4464-8F2B-2841365A9D75}" type="datetime1">
              <a:rPr kumimoji="1" lang="ja-JP" altLang="en-US" smtClean="0"/>
              <a:t>2025/7/11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94225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AAD6554-61FC-4591-9D42-35A44CD273EF}" type="datetime1">
              <a:rPr kumimoji="1" lang="ja-JP" altLang="en-US" smtClean="0"/>
              <a:t>2025/7/11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61918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8A9D8-EFE8-4A14-91F9-02E830ADD19A}" type="datetime1">
              <a:rPr kumimoji="1" lang="ja-JP" altLang="en-US" smtClean="0"/>
              <a:t>2025/7/11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2781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F8168E-CBF4-4ABD-8F9A-A77A7E1C6979}"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87195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9156D2-FC50-4D17-942A-88FD0934710B}"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8197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17BA247-7AA0-4D13-BDFB-192BFBCEC245}" type="datetime1">
              <a:rPr kumimoji="1" lang="ja-JP" altLang="en-US" smtClean="0"/>
              <a:t>2025/7/11</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935857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5038" y="1008586"/>
            <a:ext cx="6099748" cy="842346"/>
          </a:xfrm>
          <a:prstGeom prst="rect">
            <a:avLst/>
          </a:prstGeom>
          <a:noFill/>
        </p:spPr>
        <p:txBody>
          <a:bodyPr wrap="none" rtlCol="0">
            <a:spAutoFit/>
          </a:bodyPr>
          <a:lstStyle/>
          <a:p>
            <a:pPr algn="ctr">
              <a:lnSpc>
                <a:spcPct val="150000"/>
              </a:lnSpc>
            </a:pPr>
            <a:r>
              <a:rPr lang="en-US" altLang="ja-JP" sz="1710"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684"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1197"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710"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539" b="1"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テスト（オンライン）の</a:t>
            </a:r>
            <a:endParaRPr lang="en-US" altLang="ja-JP" sz="1539" b="1"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a:p>
            <a:pPr algn="ctr">
              <a:lnSpc>
                <a:spcPct val="150000"/>
              </a:lnSpc>
            </a:pPr>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テスト時間</a:t>
            </a:r>
            <a:r>
              <a:rPr lang="ja-JP" altLang="en-US" sz="1539" b="1" u="sng"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は</a:t>
            </a:r>
            <a:r>
              <a:rPr lang="ja-JP" altLang="en-US" sz="1539" b="1" u="sng" dirty="0">
                <a:solidFill>
                  <a:schemeClr val="tx1">
                    <a:lumMod val="75000"/>
                    <a:lumOff val="25000"/>
                  </a:schemeClr>
                </a:solidFill>
                <a:latin typeface="+mj-lt"/>
                <a:ea typeface="メイリオ" panose="020B0604030504040204" pitchFamily="50" charset="-128"/>
                <a:cs typeface="Arial" panose="020B0604020202020204" pitchFamily="34" charset="0"/>
              </a:rPr>
              <a:t>１</a:t>
            </a:r>
            <a:r>
              <a:rPr lang="ja-JP" altLang="en-US" sz="1539" b="1" u="sng"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時間</a:t>
            </a:r>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です。スコアは試験終了直後に表示されます。</a:t>
            </a:r>
          </a:p>
        </p:txBody>
      </p:sp>
      <p:grpSp>
        <p:nvGrpSpPr>
          <p:cNvPr id="8" name="グループ化 7"/>
          <p:cNvGrpSpPr/>
          <p:nvPr/>
        </p:nvGrpSpPr>
        <p:grpSpPr>
          <a:xfrm>
            <a:off x="-10758" y="-63069"/>
            <a:ext cx="6960198" cy="527867"/>
            <a:chOff x="-63552" y="-320040"/>
            <a:chExt cx="7814202" cy="617220"/>
          </a:xfrm>
        </p:grpSpPr>
        <p:sp>
          <p:nvSpPr>
            <p:cNvPr id="6" name="正方形/長方形 5"/>
            <p:cNvSpPr/>
            <p:nvPr/>
          </p:nvSpPr>
          <p:spPr>
            <a:xfrm>
              <a:off x="-63552" y="-114300"/>
              <a:ext cx="7814202"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7" name="正方形/長方形 6"/>
            <p:cNvSpPr/>
            <p:nvPr/>
          </p:nvSpPr>
          <p:spPr>
            <a:xfrm>
              <a:off x="-63552" y="-320040"/>
              <a:ext cx="7814202" cy="411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grpSp>
      <p:sp>
        <p:nvSpPr>
          <p:cNvPr id="10" name="正方形/長方形 9"/>
          <p:cNvSpPr/>
          <p:nvPr/>
        </p:nvSpPr>
        <p:spPr>
          <a:xfrm>
            <a:off x="321517" y="2052089"/>
            <a:ext cx="6264000" cy="39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15" name="テキスト ボックス 14"/>
          <p:cNvSpPr txBox="1"/>
          <p:nvPr/>
        </p:nvSpPr>
        <p:spPr>
          <a:xfrm>
            <a:off x="1364973" y="3396196"/>
            <a:ext cx="4128053" cy="329193"/>
          </a:xfrm>
          <a:prstGeom prst="rect">
            <a:avLst/>
          </a:prstGeom>
          <a:noFill/>
        </p:spPr>
        <p:txBody>
          <a:bodyPr wrap="none" rtlCol="0">
            <a:spAutoFit/>
          </a:bodyPr>
          <a:lstStyle/>
          <a:p>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スコアの意味はマークシート方式と同じです</a:t>
            </a:r>
            <a:endParaRPr lang="en-US" altLang="ja-JP"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6" name="テキスト ボックス 15"/>
          <p:cNvSpPr txBox="1"/>
          <p:nvPr/>
        </p:nvSpPr>
        <p:spPr>
          <a:xfrm>
            <a:off x="533071" y="1726300"/>
            <a:ext cx="5864686"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マークシート方式で実施する</a:t>
            </a:r>
            <a:r>
              <a:rPr lang="en-US" altLang="ja-JP" sz="684"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100"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513" baseline="5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 Listening &amp; Reading Test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（公開テストおよび</a:t>
            </a:r>
            <a:r>
              <a:rPr lang="en-US" altLang="ja-JP" sz="684" dirty="0">
                <a:solidFill>
                  <a:schemeClr val="tx1">
                    <a:lumMod val="75000"/>
                    <a:lumOff val="25000"/>
                  </a:schemeClr>
                </a:solidFill>
                <a:latin typeface="Arial" panose="020B0604020202020204" pitchFamily="34" charset="0"/>
                <a:cs typeface="Arial" panose="020B0604020202020204" pitchFamily="34" charset="0"/>
              </a:rPr>
              <a:t>IP</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テスト）についてはテスト時間の変更はございません。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9" name="グループ化 48"/>
          <p:cNvGrpSpPr/>
          <p:nvPr/>
        </p:nvGrpSpPr>
        <p:grpSpPr>
          <a:xfrm>
            <a:off x="279397" y="2224385"/>
            <a:ext cx="6324602" cy="288579"/>
            <a:chOff x="479484" y="3216409"/>
            <a:chExt cx="6685862" cy="297190"/>
          </a:xfrm>
        </p:grpSpPr>
        <p:sp>
          <p:nvSpPr>
            <p:cNvPr id="5" name="テキスト ボックス 4"/>
            <p:cNvSpPr txBox="1"/>
            <p:nvPr/>
          </p:nvSpPr>
          <p:spPr>
            <a:xfrm>
              <a:off x="502344" y="3228796"/>
              <a:ext cx="5202226" cy="284803"/>
            </a:xfrm>
            <a:prstGeom prst="rect">
              <a:avLst/>
            </a:prstGeom>
            <a:noFill/>
          </p:spPr>
          <p:txBody>
            <a:bodyPr wrap="square" rtlCol="0">
              <a:spAutoFit/>
            </a:bodyPr>
            <a:lstStyle/>
            <a:p>
              <a:r>
                <a:rPr lang="en-US" altLang="ja-JP" sz="1197"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テスト（オンライン）の概要</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20" name="直線コネクタ 19"/>
            <p:cNvCxnSpPr/>
            <p:nvPr/>
          </p:nvCxnSpPr>
          <p:spPr>
            <a:xfrm>
              <a:off x="479484" y="3479966"/>
              <a:ext cx="6685862" cy="76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479484" y="3216409"/>
              <a:ext cx="77593" cy="259080"/>
              <a:chOff x="450175" y="3215737"/>
              <a:chExt cx="77593" cy="259080"/>
            </a:xfrm>
          </p:grpSpPr>
          <p:sp>
            <p:nvSpPr>
              <p:cNvPr id="23" name="正方形/長方形 22"/>
              <p:cNvSpPr/>
              <p:nvPr/>
            </p:nvSpPr>
            <p:spPr>
              <a:xfrm>
                <a:off x="482048" y="3215737"/>
                <a:ext cx="45720" cy="259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24" name="正方形/長方形 23"/>
              <p:cNvSpPr/>
              <p:nvPr/>
            </p:nvSpPr>
            <p:spPr>
              <a:xfrm>
                <a:off x="450175" y="3215737"/>
                <a:ext cx="45720" cy="259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grpSp>
      <p:grpSp>
        <p:nvGrpSpPr>
          <p:cNvPr id="26" name="グループ化 25"/>
          <p:cNvGrpSpPr/>
          <p:nvPr/>
        </p:nvGrpSpPr>
        <p:grpSpPr>
          <a:xfrm rot="10800000">
            <a:off x="-21516" y="8612069"/>
            <a:ext cx="6960198" cy="527867"/>
            <a:chOff x="-51474" y="-320040"/>
            <a:chExt cx="7814202" cy="617220"/>
          </a:xfrm>
        </p:grpSpPr>
        <p:sp>
          <p:nvSpPr>
            <p:cNvPr id="27" name="正方形/長方形 26"/>
            <p:cNvSpPr/>
            <p:nvPr/>
          </p:nvSpPr>
          <p:spPr>
            <a:xfrm>
              <a:off x="-51474" y="-114300"/>
              <a:ext cx="7814202"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28" name="正方形/長方形 27"/>
            <p:cNvSpPr/>
            <p:nvPr/>
          </p:nvSpPr>
          <p:spPr>
            <a:xfrm>
              <a:off x="-51474" y="-320040"/>
              <a:ext cx="7814202" cy="411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grpSp>
      <p:grpSp>
        <p:nvGrpSpPr>
          <p:cNvPr id="48" name="グループ化 47"/>
          <p:cNvGrpSpPr/>
          <p:nvPr/>
        </p:nvGrpSpPr>
        <p:grpSpPr>
          <a:xfrm>
            <a:off x="279399" y="4529580"/>
            <a:ext cx="6324601" cy="288653"/>
            <a:chOff x="479484" y="5835703"/>
            <a:chExt cx="6685862" cy="295445"/>
          </a:xfrm>
        </p:grpSpPr>
        <p:sp>
          <p:nvSpPr>
            <p:cNvPr id="29" name="テキスト ボックス 28"/>
            <p:cNvSpPr txBox="1"/>
            <p:nvPr/>
          </p:nvSpPr>
          <p:spPr>
            <a:xfrm>
              <a:off x="502344" y="5848090"/>
              <a:ext cx="5650806" cy="283058"/>
            </a:xfrm>
            <a:prstGeom prst="rect">
              <a:avLst/>
            </a:prstGeom>
            <a:noFill/>
          </p:spPr>
          <p:txBody>
            <a:bodyPr wrap="square" rtlCol="0">
              <a:spAutoFit/>
            </a:bodyPr>
            <a:lstStyle/>
            <a:p>
              <a:r>
                <a:rPr lang="en-US" altLang="ja-JP" sz="1197"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テスト（オンライン）の問題構成</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30" name="直線コネクタ 29"/>
            <p:cNvCxnSpPr/>
            <p:nvPr/>
          </p:nvCxnSpPr>
          <p:spPr>
            <a:xfrm>
              <a:off x="479484" y="6099260"/>
              <a:ext cx="6685862" cy="76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79484" y="5835703"/>
              <a:ext cx="77593" cy="259080"/>
              <a:chOff x="450175" y="3215737"/>
              <a:chExt cx="77593" cy="259080"/>
            </a:xfrm>
          </p:grpSpPr>
          <p:sp>
            <p:nvSpPr>
              <p:cNvPr id="32" name="正方形/長方形 31"/>
              <p:cNvSpPr/>
              <p:nvPr/>
            </p:nvSpPr>
            <p:spPr>
              <a:xfrm>
                <a:off x="482048" y="3215737"/>
                <a:ext cx="45720" cy="259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33" name="正方形/長方形 32"/>
              <p:cNvSpPr/>
              <p:nvPr/>
            </p:nvSpPr>
            <p:spPr>
              <a:xfrm>
                <a:off x="450175" y="3215737"/>
                <a:ext cx="45720" cy="259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grpSp>
      <p:grpSp>
        <p:nvGrpSpPr>
          <p:cNvPr id="47" name="グループ化 46"/>
          <p:cNvGrpSpPr/>
          <p:nvPr/>
        </p:nvGrpSpPr>
        <p:grpSpPr>
          <a:xfrm>
            <a:off x="352799" y="2605313"/>
            <a:ext cx="6251200" cy="789508"/>
            <a:chOff x="736017" y="5865881"/>
            <a:chExt cx="6488742" cy="923148"/>
          </a:xfrm>
        </p:grpSpPr>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17" y="5865882"/>
              <a:ext cx="749129" cy="825321"/>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718" y="5865881"/>
              <a:ext cx="763356" cy="825321"/>
            </a:xfrm>
            <a:prstGeom prst="rect">
              <a:avLst/>
            </a:prstGeom>
          </p:spPr>
        </p:pic>
        <p:sp>
          <p:nvSpPr>
            <p:cNvPr id="37" name="テキスト ボックス 36"/>
            <p:cNvSpPr txBox="1"/>
            <p:nvPr/>
          </p:nvSpPr>
          <p:spPr>
            <a:xfrm>
              <a:off x="1485146" y="5886372"/>
              <a:ext cx="1237443" cy="384916"/>
            </a:xfrm>
            <a:prstGeom prst="rect">
              <a:avLst/>
            </a:prstGeom>
            <a:noFill/>
          </p:spPr>
          <p:txBody>
            <a:bodyPr wrap="none" rtlCol="0">
              <a:spAutoFit/>
            </a:bodyPr>
            <a:lstStyle/>
            <a:p>
              <a:r>
                <a:rPr lang="en-US" altLang="ja-JP" sz="1539" b="1" dirty="0">
                  <a:solidFill>
                    <a:schemeClr val="tx1">
                      <a:lumMod val="75000"/>
                      <a:lumOff val="25000"/>
                    </a:schemeClr>
                  </a:solidFill>
                  <a:latin typeface="Arial" panose="020B0604020202020204" pitchFamily="34" charset="0"/>
                  <a:cs typeface="Arial" panose="020B0604020202020204" pitchFamily="34" charset="0"/>
                </a:rPr>
                <a:t>Listening</a:t>
              </a:r>
            </a:p>
          </p:txBody>
        </p:sp>
        <p:sp>
          <p:nvSpPr>
            <p:cNvPr id="38" name="テキスト ボックス 37"/>
            <p:cNvSpPr txBox="1"/>
            <p:nvPr/>
          </p:nvSpPr>
          <p:spPr>
            <a:xfrm>
              <a:off x="4235075" y="5887189"/>
              <a:ext cx="1123107" cy="384916"/>
            </a:xfrm>
            <a:prstGeom prst="rect">
              <a:avLst/>
            </a:prstGeom>
            <a:noFill/>
          </p:spPr>
          <p:txBody>
            <a:bodyPr wrap="none" rtlCol="0">
              <a:spAutoFit/>
            </a:bodyPr>
            <a:lstStyle/>
            <a:p>
              <a:r>
                <a:rPr lang="en-US" altLang="ja-JP" sz="1539" b="1" dirty="0">
                  <a:solidFill>
                    <a:schemeClr val="tx1">
                      <a:lumMod val="75000"/>
                      <a:lumOff val="25000"/>
                    </a:schemeClr>
                  </a:solidFill>
                  <a:latin typeface="Arial" panose="020B0604020202020204" pitchFamily="34" charset="0"/>
                  <a:cs typeface="Arial" panose="020B0604020202020204" pitchFamily="34" charset="0"/>
                </a:rPr>
                <a:t>Reading</a:t>
              </a:r>
            </a:p>
          </p:txBody>
        </p:sp>
        <p:sp>
          <p:nvSpPr>
            <p:cNvPr id="39" name="テキスト ボックス 38"/>
            <p:cNvSpPr txBox="1"/>
            <p:nvPr/>
          </p:nvSpPr>
          <p:spPr>
            <a:xfrm>
              <a:off x="1485146" y="6301490"/>
              <a:ext cx="1329286" cy="477133"/>
            </a:xfrm>
            <a:prstGeom prst="rect">
              <a:avLst/>
            </a:prstGeom>
            <a:noFill/>
          </p:spPr>
          <p:txBody>
            <a:bodyPr wrap="none" rtlCol="0">
              <a:spAutoFit/>
            </a:bodyPr>
            <a:lstStyle/>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45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25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495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0" name="テキスト ボックス 39"/>
            <p:cNvSpPr txBox="1"/>
            <p:nvPr/>
          </p:nvSpPr>
          <p:spPr>
            <a:xfrm>
              <a:off x="4251478" y="6311896"/>
              <a:ext cx="1175588" cy="477133"/>
            </a:xfrm>
            <a:prstGeom prst="rect">
              <a:avLst/>
            </a:prstGeom>
            <a:noFill/>
          </p:spPr>
          <p:txBody>
            <a:bodyPr wrap="none" rtlCol="0">
              <a:spAutoFit/>
            </a:bodyPr>
            <a:lstStyle/>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45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問／</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37</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495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1" name="テキスト ボックス 40"/>
            <p:cNvSpPr txBox="1"/>
            <p:nvPr/>
          </p:nvSpPr>
          <p:spPr>
            <a:xfrm>
              <a:off x="5634939" y="6010198"/>
              <a:ext cx="1589820" cy="754086"/>
            </a:xfrm>
            <a:prstGeom prst="rect">
              <a:avLst/>
            </a:prstGeom>
            <a:noFill/>
          </p:spPr>
          <p:txBody>
            <a:bodyPr wrap="none" rtlCol="0">
              <a:spAutoFit/>
            </a:bodyPr>
            <a:lstStyle/>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90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時間</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990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ja-JP" altLang="en-US" sz="855" b="1" dirty="0">
                  <a:solidFill>
                    <a:schemeClr val="tx1">
                      <a:lumMod val="75000"/>
                      <a:lumOff val="25000"/>
                    </a:schemeClr>
                  </a:solidFill>
                  <a:latin typeface="Arial" panose="020B0604020202020204" pitchFamily="34" charset="0"/>
                  <a:cs typeface="Arial" panose="020B0604020202020204" pitchFamily="34" charset="0"/>
                </a:rPr>
                <a:t>（スコアは</a:t>
              </a:r>
              <a:r>
                <a:rPr lang="en-US" altLang="ja-JP" sz="855"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855" b="1" dirty="0">
                  <a:solidFill>
                    <a:schemeClr val="tx1">
                      <a:lumMod val="75000"/>
                      <a:lumOff val="25000"/>
                    </a:schemeClr>
                  </a:solidFill>
                  <a:latin typeface="Arial" panose="020B0604020202020204" pitchFamily="34" charset="0"/>
                  <a:cs typeface="Arial" panose="020B0604020202020204" pitchFamily="34" charset="0"/>
                </a:rPr>
                <a:t>点刻み）</a:t>
              </a:r>
              <a:endParaRPr lang="en-US" altLang="ja-JP" sz="85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2772853" y="5915069"/>
              <a:ext cx="515820" cy="723496"/>
            </a:xfrm>
            <a:prstGeom prst="rect">
              <a:avLst/>
            </a:prstGeom>
            <a:noFill/>
          </p:spPr>
          <p:txBody>
            <a:bodyPr wrap="none" rtlCol="0">
              <a:spAutoFit/>
            </a:bodyPr>
            <a:lstStyle/>
            <a:p>
              <a:pPr algn="ctr"/>
              <a:r>
                <a:rPr lang="en-US" altLang="ja-JP" sz="3421" b="1" dirty="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43" name="直線コネクタ 42"/>
            <p:cNvCxnSpPr/>
            <p:nvPr/>
          </p:nvCxnSpPr>
          <p:spPr>
            <a:xfrm>
              <a:off x="1565423" y="6207615"/>
              <a:ext cx="1130312"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09951" y="6207615"/>
              <a:ext cx="1130312"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366239" y="3638397"/>
            <a:ext cx="3354805"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テスト結果に</a:t>
            </a:r>
            <a:r>
              <a:rPr lang="en-US" altLang="ja-JP" sz="684" dirty="0">
                <a:solidFill>
                  <a:schemeClr val="tx1">
                    <a:lumMod val="75000"/>
                    <a:lumOff val="25000"/>
                  </a:schemeClr>
                </a:solidFill>
                <a:latin typeface="Arial" panose="020B0604020202020204" pitchFamily="34" charset="0"/>
                <a:cs typeface="Arial" panose="020B0604020202020204" pitchFamily="34" charset="0"/>
              </a:rPr>
              <a:t>Abilities Measured</a:t>
            </a:r>
            <a:r>
              <a:rPr lang="ja-JP" altLang="en-US" sz="684" dirty="0">
                <a:solidFill>
                  <a:schemeClr val="tx1">
                    <a:lumMod val="75000"/>
                    <a:lumOff val="25000"/>
                  </a:schemeClr>
                </a:solidFill>
                <a:latin typeface="Arial" panose="020B0604020202020204" pitchFamily="34" charset="0"/>
                <a:cs typeface="Arial" panose="020B0604020202020204" pitchFamily="34" charset="0"/>
              </a:rPr>
              <a:t>（項目別正答率）は含まれません。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表 52"/>
          <p:cNvGraphicFramePr>
            <a:graphicFrameLocks noGrp="1"/>
          </p:cNvGraphicFramePr>
          <p:nvPr>
            <p:extLst>
              <p:ext uri="{D42A27DB-BD31-4B8C-83A1-F6EECF244321}">
                <p14:modId xmlns:p14="http://schemas.microsoft.com/office/powerpoint/2010/main" val="1134753170"/>
              </p:ext>
            </p:extLst>
          </p:nvPr>
        </p:nvGraphicFramePr>
        <p:xfrm>
          <a:off x="279397" y="5196543"/>
          <a:ext cx="6324602" cy="2908737"/>
        </p:xfrm>
        <a:graphic>
          <a:graphicData uri="http://schemas.openxmlformats.org/drawingml/2006/table">
            <a:tbl>
              <a:tblPr/>
              <a:tblGrid>
                <a:gridCol w="1259423">
                  <a:extLst>
                    <a:ext uri="{9D8B030D-6E8A-4147-A177-3AD203B41FA5}">
                      <a16:colId xmlns:a16="http://schemas.microsoft.com/office/drawing/2014/main" val="20000"/>
                    </a:ext>
                  </a:extLst>
                </a:gridCol>
                <a:gridCol w="3011422">
                  <a:extLst>
                    <a:ext uri="{9D8B030D-6E8A-4147-A177-3AD203B41FA5}">
                      <a16:colId xmlns:a16="http://schemas.microsoft.com/office/drawing/2014/main" val="20001"/>
                    </a:ext>
                  </a:extLst>
                </a:gridCol>
                <a:gridCol w="1317882">
                  <a:extLst>
                    <a:ext uri="{9D8B030D-6E8A-4147-A177-3AD203B41FA5}">
                      <a16:colId xmlns:a16="http://schemas.microsoft.com/office/drawing/2014/main" val="20002"/>
                    </a:ext>
                  </a:extLst>
                </a:gridCol>
                <a:gridCol w="735875">
                  <a:extLst>
                    <a:ext uri="{9D8B030D-6E8A-4147-A177-3AD203B41FA5}">
                      <a16:colId xmlns:a16="http://schemas.microsoft.com/office/drawing/2014/main" val="20003"/>
                    </a:ext>
                  </a:extLst>
                </a:gridCol>
              </a:tblGrid>
              <a:tr h="183466">
                <a:tc>
                  <a:txBody>
                    <a:bodyPr/>
                    <a:lstStyle/>
                    <a:p>
                      <a:pPr algn="ctr" fontAlgn="ctr"/>
                      <a:r>
                        <a:rPr lang="en-US" sz="900" b="1" i="0" u="none" strike="noStrike" dirty="0" smtClean="0">
                          <a:solidFill>
                            <a:srgbClr val="FFFFFF"/>
                          </a:solidFill>
                          <a:effectLst/>
                          <a:latin typeface="Arial" panose="020B0604020202020204" pitchFamily="34" charset="0"/>
                          <a:ea typeface="ＭＳ Ｐゴシック" panose="020B0600070205080204" pitchFamily="50" charset="-128"/>
                        </a:rPr>
                        <a:t>UNIT</a:t>
                      </a:r>
                      <a:endParaRPr 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FFFF"/>
                          </a:solidFill>
                          <a:effectLst/>
                          <a:latin typeface="Arial" panose="020B0604020202020204" pitchFamily="34" charset="0"/>
                          <a:ea typeface="ＭＳ Ｐゴシック" panose="020B0600070205080204" pitchFamily="50" charset="-128"/>
                        </a:rPr>
                        <a:t>Name of each part</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ja-JP" altLang="en-US" sz="900" b="1" i="0" u="none" strike="noStrike" dirty="0">
                          <a:solidFill>
                            <a:srgbClr val="FFFFFF"/>
                          </a:solidFill>
                          <a:effectLst/>
                          <a:latin typeface="メイリオ" panose="020B0604030504040204" pitchFamily="50" charset="-128"/>
                          <a:ea typeface="メイリオ" panose="020B0604030504040204" pitchFamily="50" charset="-128"/>
                        </a:rPr>
                        <a:t>パート名</a:t>
                      </a:r>
                      <a:endParaRPr lang="ja-JP" alt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ja-JP" altLang="en-US" sz="900" b="1" i="0" u="none" strike="noStrike" dirty="0">
                          <a:solidFill>
                            <a:srgbClr val="FFFFFF"/>
                          </a:solidFill>
                          <a:effectLst/>
                          <a:latin typeface="メイリオ" panose="020B0604030504040204" pitchFamily="50" charset="-128"/>
                          <a:ea typeface="メイリオ" panose="020B0604030504040204" pitchFamily="50" charset="-128"/>
                        </a:rPr>
                        <a:t>問題数</a:t>
                      </a:r>
                      <a:endParaRPr lang="ja-JP" alt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83466">
                <a:tc gridSpan="4">
                  <a:txBody>
                    <a:bodyPr/>
                    <a:lstStyle/>
                    <a:p>
                      <a:pPr algn="ctr" fontAlgn="ct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リスニングセクション</a:t>
                      </a:r>
                      <a:r>
                        <a:rPr lang="ja-JP" altLang="en-US" sz="900" b="1" i="0" u="none" strike="noStrike" baseline="0" dirty="0" smtClean="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1" i="0" u="none" strike="noStrike" dirty="0">
                          <a:solidFill>
                            <a:schemeClr val="tx1">
                              <a:lumMod val="75000"/>
                              <a:lumOff val="25000"/>
                            </a:schemeClr>
                          </a:solidFill>
                          <a:effectLst/>
                          <a:latin typeface="+mn-lt"/>
                          <a:ea typeface="メイリオ" panose="020B0604030504040204" pitchFamily="50" charset="-128"/>
                        </a:rPr>
                        <a:t>25</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分間）</a:t>
                      </a:r>
                      <a:endParaRPr lang="en-US" altLang="ja-JP"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79649">
                <a:tc rowSpan="4">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 ONE</a:t>
                      </a:r>
                      <a:endPar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Photographs</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baseline="0" dirty="0" smtClean="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写真</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描写問題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3</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179649">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Question-Response</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応答</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Conversations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会話</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Talks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説明</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a:t>
                      </a: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問</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179649">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TWO</a:t>
                      </a:r>
                      <a:endPar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Question-Response</a:t>
                      </a:r>
                      <a:endPar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応答</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5</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6"/>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Conversations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会話</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7"/>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Talks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説明</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6</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8"/>
                  </a:ext>
                </a:extLst>
              </a:tr>
              <a:tr h="183466">
                <a:tc gridSpan="4">
                  <a:txBody>
                    <a:bodyPr/>
                    <a:lstStyle/>
                    <a:p>
                      <a:pPr algn="ctr" fontAlgn="ctr"/>
                      <a:r>
                        <a:rPr lang="ja-JP" altLang="en-US" sz="9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リーディングセクション </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900" b="1" i="0" u="none" strike="noStrike" dirty="0" smtClean="0">
                          <a:solidFill>
                            <a:schemeClr val="tx1">
                              <a:lumMod val="75000"/>
                              <a:lumOff val="25000"/>
                            </a:schemeClr>
                          </a:solidFill>
                          <a:effectLst/>
                          <a:latin typeface="+mn-lt"/>
                          <a:ea typeface="メイリオ" panose="020B0604030504040204" pitchFamily="50" charset="-128"/>
                        </a:rPr>
                        <a:t>37</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分間）</a:t>
                      </a:r>
                      <a:endParaRPr lang="en-US" altLang="ja-JP" sz="9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183466">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ONE</a:t>
                      </a:r>
                      <a: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
                      </a:r>
                      <a:b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br>
                      <a:r>
                        <a:rPr lang="ja-JP" altLang="en-US" sz="900" b="1" i="0" u="none" strike="noStrike" dirty="0" smtClean="0">
                          <a:solidFill>
                            <a:schemeClr val="tx1">
                              <a:lumMod val="75000"/>
                              <a:lumOff val="25000"/>
                            </a:schemeClr>
                          </a:solidFill>
                          <a:effectLst/>
                          <a:latin typeface="+mj-ea"/>
                          <a:ea typeface="+mj-ea"/>
                        </a:rPr>
                        <a:t>（約</a:t>
                      </a:r>
                      <a:r>
                        <a:rPr lang="en-US" altLang="ja-JP" sz="900" b="1" i="0" u="none" strike="noStrike" dirty="0">
                          <a:solidFill>
                            <a:schemeClr val="tx1">
                              <a:lumMod val="75000"/>
                              <a:lumOff val="25000"/>
                            </a:schemeClr>
                          </a:solidFill>
                          <a:effectLst/>
                          <a:latin typeface="+mj-lt"/>
                          <a:ea typeface="+mj-ea"/>
                        </a:rPr>
                        <a:t>23</a:t>
                      </a:r>
                      <a:r>
                        <a:rPr lang="ja-JP" altLang="en-US" sz="900" b="1" i="0" u="none" strike="noStrike" dirty="0" smtClean="0">
                          <a:solidFill>
                            <a:schemeClr val="tx1">
                              <a:lumMod val="75000"/>
                              <a:lumOff val="25000"/>
                            </a:schemeClr>
                          </a:solidFill>
                          <a:effectLst/>
                          <a:latin typeface="+mj-ea"/>
                          <a:ea typeface="+mj-ea"/>
                        </a:rPr>
                        <a:t>分間）</a:t>
                      </a:r>
                      <a:endParaRPr lang="en-US" altLang="ja-JP" sz="900" b="1" i="0" u="none" strike="noStrike" dirty="0">
                        <a:solidFill>
                          <a:schemeClr val="tx1">
                            <a:lumMod val="75000"/>
                            <a:lumOff val="25000"/>
                          </a:schemeClr>
                        </a:solidFill>
                        <a:effectLst/>
                        <a:latin typeface="+mj-ea"/>
                        <a:ea typeface="+mj-ea"/>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Incomplete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Sentences</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短文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5</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0"/>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Text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Completion</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長文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Reading Comprehension</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読解</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16</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183466">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TWO</a:t>
                      </a:r>
                      <a: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
                      </a:r>
                      <a:b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br>
                      <a:r>
                        <a:rPr lang="ja-JP" altLang="en-US" sz="900" b="1" i="0" u="none" strike="noStrike" dirty="0" smtClean="0">
                          <a:solidFill>
                            <a:schemeClr val="tx1">
                              <a:lumMod val="75000"/>
                              <a:lumOff val="25000"/>
                            </a:schemeClr>
                          </a:solidFill>
                          <a:effectLst/>
                          <a:latin typeface="+mj-ea"/>
                          <a:ea typeface="+mj-ea"/>
                        </a:rPr>
                        <a:t>（約</a:t>
                      </a:r>
                      <a:r>
                        <a:rPr lang="en-US" altLang="ja-JP" sz="900" b="1" i="0" u="none" strike="noStrike" dirty="0">
                          <a:solidFill>
                            <a:schemeClr val="tx1">
                              <a:lumMod val="75000"/>
                              <a:lumOff val="25000"/>
                            </a:schemeClr>
                          </a:solidFill>
                          <a:effectLst/>
                          <a:latin typeface="+mj-lt"/>
                          <a:ea typeface="+mj-ea"/>
                        </a:rPr>
                        <a:t>14</a:t>
                      </a:r>
                      <a:r>
                        <a:rPr lang="ja-JP" altLang="en-US" sz="900" b="1" i="0" u="none" strike="noStrike" dirty="0" smtClean="0">
                          <a:solidFill>
                            <a:schemeClr val="tx1">
                              <a:lumMod val="75000"/>
                              <a:lumOff val="25000"/>
                            </a:schemeClr>
                          </a:solidFill>
                          <a:effectLst/>
                          <a:latin typeface="+mj-ea"/>
                          <a:ea typeface="+mj-ea"/>
                        </a:rPr>
                        <a:t>分間）</a:t>
                      </a:r>
                      <a:endParaRPr lang="en-US" altLang="ja-JP" sz="900" b="1" i="0" u="none" strike="noStrike" dirty="0">
                        <a:solidFill>
                          <a:schemeClr val="tx1">
                            <a:lumMod val="75000"/>
                            <a:lumOff val="25000"/>
                          </a:schemeClr>
                        </a:solidFill>
                        <a:effectLst/>
                        <a:latin typeface="+mj-ea"/>
                        <a:ea typeface="+mj-ea"/>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Incomplete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Sentences</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短文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7</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3"/>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Text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Completion</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長文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4"/>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Reading Comprehension</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読解</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5"/>
                  </a:ext>
                </a:extLst>
              </a:tr>
            </a:tbl>
          </a:graphicData>
        </a:graphic>
      </p:graphicFrame>
      <p:sp>
        <p:nvSpPr>
          <p:cNvPr id="57" name="テキスト ボックス 56"/>
          <p:cNvSpPr txBox="1"/>
          <p:nvPr/>
        </p:nvSpPr>
        <p:spPr>
          <a:xfrm>
            <a:off x="618338" y="8123997"/>
            <a:ext cx="5653824" cy="513474"/>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同一名称パートの問題形式は同じです。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で時間が余った状態で</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に進んでも、</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の余り時間は</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に繰り越されません。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リーディングセクションでは、各</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のテスト時間内であれば、一度解答した問題の確認・修正等が可能です。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ja-JP" altLang="en-US" sz="684" dirty="0">
                <a:solidFill>
                  <a:schemeClr val="tx1">
                    <a:lumMod val="75000"/>
                    <a:lumOff val="25000"/>
                  </a:schemeClr>
                </a:solidFill>
                <a:latin typeface="Arial" panose="020B0604020202020204" pitchFamily="34" charset="0"/>
                <a:cs typeface="Arial" panose="020B0604020202020204" pitchFamily="34" charset="0"/>
              </a:rPr>
              <a:t>　</a:t>
            </a:r>
            <a:r>
              <a:rPr lang="ja-JP" altLang="en-US" sz="684" dirty="0" smtClean="0">
                <a:solidFill>
                  <a:schemeClr val="tx1">
                    <a:lumMod val="75000"/>
                    <a:lumOff val="25000"/>
                  </a:schemeClr>
                </a:solidFill>
                <a:latin typeface="Arial" panose="020B0604020202020204" pitchFamily="34" charset="0"/>
                <a:cs typeface="Arial" panose="020B0604020202020204" pitchFamily="34" charset="0"/>
              </a:rPr>
              <a:t> ただし</a:t>
            </a:r>
            <a:r>
              <a:rPr lang="ja-JP" altLang="en-US" sz="684"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に進んだ後、</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に戻ることはできません。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テキスト ボックス 43"/>
          <p:cNvSpPr txBox="1"/>
          <p:nvPr/>
        </p:nvSpPr>
        <p:spPr>
          <a:xfrm>
            <a:off x="533071" y="1856960"/>
            <a:ext cx="5864686"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テスト画面上の名称は</a:t>
            </a:r>
            <a:r>
              <a:rPr lang="en-US" altLang="ja-JP" sz="684"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100"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513" baseline="5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 Listening &amp; Reading Test Multi-Stage Adaptive Version</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になります。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正方形/長方形 1"/>
          <p:cNvSpPr/>
          <p:nvPr/>
        </p:nvSpPr>
        <p:spPr>
          <a:xfrm>
            <a:off x="279400" y="3897708"/>
            <a:ext cx="6324600" cy="5488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5" name="テキスト ボックス 44"/>
          <p:cNvSpPr txBox="1"/>
          <p:nvPr/>
        </p:nvSpPr>
        <p:spPr>
          <a:xfrm>
            <a:off x="279401" y="3876545"/>
            <a:ext cx="6324600" cy="553037"/>
          </a:xfrm>
          <a:prstGeom prst="rect">
            <a:avLst/>
          </a:prstGeom>
          <a:noFill/>
        </p:spPr>
        <p:txBody>
          <a:bodyPr wrap="square" rtlCol="0">
            <a:spAutoFit/>
          </a:bodyPr>
          <a:lstStyle/>
          <a:p>
            <a:r>
              <a:rPr lang="en-US" altLang="ja-JP" sz="684" dirty="0">
                <a:solidFill>
                  <a:schemeClr val="bg1"/>
                </a:solidFill>
                <a:latin typeface="Arial" panose="020B0604020202020204" pitchFamily="34" charset="0"/>
                <a:cs typeface="Arial" panose="020B0604020202020204" pitchFamily="34" charset="0"/>
              </a:rPr>
              <a:t>TOEIC</a:t>
            </a:r>
            <a:r>
              <a:rPr lang="ja-JP" altLang="en-US" sz="100" i="1" dirty="0">
                <a:solidFill>
                  <a:schemeClr val="bg1"/>
                </a:solidFill>
                <a:latin typeface="Arial" panose="020B0604020202020204" pitchFamily="34" charset="0"/>
                <a:cs typeface="Arial" panose="020B0604020202020204" pitchFamily="34" charset="0"/>
              </a:rPr>
              <a:t> </a:t>
            </a:r>
            <a:r>
              <a:rPr lang="en-US" altLang="ja-JP" sz="513" baseline="50000"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 Listening &amp; Reading IP</a:t>
            </a:r>
            <a:r>
              <a:rPr lang="ja-JP" altLang="en-US" sz="684" dirty="0">
                <a:solidFill>
                  <a:schemeClr val="bg1"/>
                </a:solidFill>
                <a:latin typeface="Arial" panose="020B0604020202020204" pitchFamily="34" charset="0"/>
                <a:cs typeface="Arial" panose="020B0604020202020204" pitchFamily="34" charset="0"/>
              </a:rPr>
              <a:t>テスト（オンライン）では、</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Computer Adaptive Test</a:t>
            </a:r>
            <a:r>
              <a:rPr lang="ja-JP" altLang="en-US" sz="684" dirty="0">
                <a:solidFill>
                  <a:schemeClr val="bg1"/>
                </a:solidFill>
                <a:latin typeface="Arial" panose="020B0604020202020204" pitchFamily="34" charset="0"/>
                <a:cs typeface="Arial" panose="020B0604020202020204" pitchFamily="34" charset="0"/>
              </a:rPr>
              <a:t>）の仕組みを取り入れています。</a:t>
            </a:r>
          </a:p>
          <a:p>
            <a:endParaRPr lang="en-US" altLang="ja-JP" sz="257" dirty="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Computer Adaptive Test</a:t>
            </a:r>
            <a:r>
              <a:rPr lang="ja-JP" altLang="en-US" sz="684" dirty="0">
                <a:solidFill>
                  <a:schemeClr val="bg1"/>
                </a:solidFill>
                <a:latin typeface="Arial" panose="020B0604020202020204" pitchFamily="34" charset="0"/>
                <a:cs typeface="Arial" panose="020B0604020202020204" pitchFamily="34" charset="0"/>
              </a:rPr>
              <a:t>）とは</a:t>
            </a:r>
            <a:endParaRPr lang="en-US" altLang="ja-JP" sz="684" dirty="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　受験者の能力に合わせて、出題するテスト問題を変化させていく適応型のテストシステムです。</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では、各受験者の能力に応じた難易度</a:t>
            </a:r>
            <a:r>
              <a:rPr lang="ja-JP" altLang="en-US" sz="684" dirty="0" smtClean="0">
                <a:solidFill>
                  <a:schemeClr val="bg1"/>
                </a:solidFill>
                <a:latin typeface="Arial" panose="020B0604020202020204" pitchFamily="34" charset="0"/>
                <a:cs typeface="Arial" panose="020B0604020202020204" pitchFamily="34" charset="0"/>
              </a:rPr>
              <a:t>の問題</a:t>
            </a:r>
            <a:r>
              <a:rPr lang="ja-JP" altLang="en-US" sz="684" dirty="0">
                <a:solidFill>
                  <a:schemeClr val="bg1"/>
                </a:solidFill>
                <a:latin typeface="Arial" panose="020B0604020202020204" pitchFamily="34" charset="0"/>
                <a:cs typeface="Arial" panose="020B0604020202020204" pitchFamily="34" charset="0"/>
              </a:rPr>
              <a:t>のみを</a:t>
            </a:r>
            <a:r>
              <a:rPr lang="ja-JP" altLang="en-US" sz="684" dirty="0" smtClean="0">
                <a:solidFill>
                  <a:schemeClr val="bg1"/>
                </a:solidFill>
                <a:latin typeface="Arial" panose="020B0604020202020204" pitchFamily="34" charset="0"/>
                <a:cs typeface="Arial" panose="020B0604020202020204" pitchFamily="34" charset="0"/>
              </a:rPr>
              <a:t>用いて</a:t>
            </a:r>
            <a:endParaRPr lang="en-US" altLang="ja-JP" sz="684" dirty="0" smtClean="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　</a:t>
            </a:r>
            <a:r>
              <a:rPr lang="ja-JP" altLang="en-US" sz="684" dirty="0" smtClean="0">
                <a:solidFill>
                  <a:schemeClr val="bg1"/>
                </a:solidFill>
                <a:latin typeface="Arial" panose="020B0604020202020204" pitchFamily="34" charset="0"/>
                <a:cs typeface="Arial" panose="020B0604020202020204" pitchFamily="34" charset="0"/>
              </a:rPr>
              <a:t>能力</a:t>
            </a:r>
            <a:r>
              <a:rPr lang="ja-JP" altLang="en-US" sz="684" dirty="0">
                <a:solidFill>
                  <a:schemeClr val="bg1"/>
                </a:solidFill>
                <a:latin typeface="Arial" panose="020B0604020202020204" pitchFamily="34" charset="0"/>
                <a:cs typeface="Arial" panose="020B0604020202020204" pitchFamily="34" charset="0"/>
              </a:rPr>
              <a:t>測定が行われます。そのため、一般的に、紙で実施されるテストよりも少ない問題数（</a:t>
            </a:r>
            <a:r>
              <a:rPr lang="en-US" altLang="ja-JP" sz="684" dirty="0">
                <a:solidFill>
                  <a:schemeClr val="bg1"/>
                </a:solidFill>
                <a:latin typeface="Arial" panose="020B0604020202020204" pitchFamily="34" charset="0"/>
                <a:cs typeface="Arial" panose="020B0604020202020204" pitchFamily="34" charset="0"/>
              </a:rPr>
              <a:t>=</a:t>
            </a:r>
            <a:r>
              <a:rPr lang="ja-JP" altLang="en-US" sz="684" dirty="0">
                <a:solidFill>
                  <a:schemeClr val="bg1"/>
                </a:solidFill>
                <a:latin typeface="Arial" panose="020B0604020202020204" pitchFamily="34" charset="0"/>
                <a:cs typeface="Arial" panose="020B0604020202020204" pitchFamily="34" charset="0"/>
              </a:rPr>
              <a:t>短時間）で受験者の</a:t>
            </a:r>
            <a:r>
              <a:rPr lang="ja-JP" altLang="en-US" sz="684" dirty="0" smtClean="0">
                <a:solidFill>
                  <a:schemeClr val="bg1"/>
                </a:solidFill>
                <a:latin typeface="Arial" panose="020B0604020202020204" pitchFamily="34" charset="0"/>
                <a:cs typeface="Arial" panose="020B0604020202020204" pitchFamily="34" charset="0"/>
              </a:rPr>
              <a:t>能力（</a:t>
            </a:r>
            <a:r>
              <a:rPr lang="ja-JP" altLang="en-US" sz="684" dirty="0">
                <a:solidFill>
                  <a:schemeClr val="bg1"/>
                </a:solidFill>
                <a:latin typeface="Arial" panose="020B0604020202020204" pitchFamily="34" charset="0"/>
                <a:cs typeface="Arial" panose="020B0604020202020204" pitchFamily="34" charset="0"/>
              </a:rPr>
              <a:t>スコア）を算出することが可能になります。</a:t>
            </a:r>
            <a:endParaRPr lang="en-US" altLang="ja-JP" sz="684" dirty="0">
              <a:solidFill>
                <a:schemeClr val="bg1"/>
              </a:solidFill>
              <a:latin typeface="Arial" panose="020B0604020202020204" pitchFamily="34" charset="0"/>
              <a:cs typeface="Arial" panose="020B0604020202020204" pitchFamily="34" charset="0"/>
            </a:endParaRPr>
          </a:p>
        </p:txBody>
      </p:sp>
      <p:sp>
        <p:nvSpPr>
          <p:cNvPr id="51" name="正方形/長方形 50"/>
          <p:cNvSpPr/>
          <p:nvPr/>
        </p:nvSpPr>
        <p:spPr>
          <a:xfrm>
            <a:off x="279399" y="4852575"/>
            <a:ext cx="6324601" cy="2817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2" name="テキスト ボックス 51"/>
          <p:cNvSpPr txBox="1"/>
          <p:nvPr/>
        </p:nvSpPr>
        <p:spPr>
          <a:xfrm>
            <a:off x="279399" y="4859814"/>
            <a:ext cx="6324601" cy="302903"/>
          </a:xfrm>
          <a:prstGeom prst="rect">
            <a:avLst/>
          </a:prstGeom>
          <a:noFill/>
        </p:spPr>
        <p:txBody>
          <a:bodyPr wrap="square" rtlCol="0">
            <a:spAutoFit/>
          </a:bodyPr>
          <a:lstStyle/>
          <a:p>
            <a:r>
              <a:rPr lang="en-US" altLang="ja-JP" sz="684" dirty="0">
                <a:solidFill>
                  <a:schemeClr val="bg1"/>
                </a:solidFill>
                <a:latin typeface="Arial" panose="020B0604020202020204" pitchFamily="34" charset="0"/>
                <a:cs typeface="Arial" panose="020B0604020202020204" pitchFamily="34" charset="0"/>
              </a:rPr>
              <a:t>TOEIC</a:t>
            </a:r>
            <a:r>
              <a:rPr lang="ja-JP" altLang="en-US" sz="100" i="1" dirty="0">
                <a:solidFill>
                  <a:schemeClr val="bg1"/>
                </a:solidFill>
                <a:latin typeface="Arial" panose="020B0604020202020204" pitchFamily="34" charset="0"/>
                <a:cs typeface="Arial" panose="020B0604020202020204" pitchFamily="34" charset="0"/>
              </a:rPr>
              <a:t> </a:t>
            </a:r>
            <a:r>
              <a:rPr lang="en-US" altLang="ja-JP" sz="513" baseline="50000"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 Listening &amp; Reading IP</a:t>
            </a:r>
            <a:r>
              <a:rPr lang="ja-JP" altLang="en-US" sz="684" dirty="0">
                <a:solidFill>
                  <a:schemeClr val="bg1"/>
                </a:solidFill>
                <a:latin typeface="Arial" panose="020B0604020202020204" pitchFamily="34" charset="0"/>
                <a:cs typeface="Arial" panose="020B0604020202020204" pitchFamily="34" charset="0"/>
              </a:rPr>
              <a:t>テスト（オンライン）では、リスニング・リーディング各セクションについて、</a:t>
            </a:r>
            <a:r>
              <a:rPr lang="en-US" altLang="ja-JP" sz="684" b="1" dirty="0">
                <a:solidFill>
                  <a:schemeClr val="bg1"/>
                </a:solidFill>
                <a:latin typeface="Arial" panose="020B0604020202020204" pitchFamily="34" charset="0"/>
                <a:cs typeface="Arial" panose="020B0604020202020204" pitchFamily="34" charset="0"/>
              </a:rPr>
              <a:t>UNIT ONE</a:t>
            </a:r>
            <a:r>
              <a:rPr lang="ja-JP" altLang="en-US" sz="684" dirty="0">
                <a:solidFill>
                  <a:schemeClr val="bg1"/>
                </a:solidFill>
                <a:latin typeface="Arial" panose="020B0604020202020204" pitchFamily="34" charset="0"/>
                <a:cs typeface="Arial" panose="020B0604020202020204" pitchFamily="34" charset="0"/>
              </a:rPr>
              <a:t>で共通の問題セット（</a:t>
            </a:r>
            <a:r>
              <a:rPr lang="en-US" altLang="ja-JP" sz="684" dirty="0">
                <a:solidFill>
                  <a:schemeClr val="bg1"/>
                </a:solidFill>
                <a:latin typeface="Arial" panose="020B0604020202020204" pitchFamily="34" charset="0"/>
                <a:cs typeface="Arial" panose="020B0604020202020204" pitchFamily="34" charset="0"/>
              </a:rPr>
              <a:t>25</a:t>
            </a:r>
            <a:r>
              <a:rPr lang="ja-JP" altLang="en-US" sz="684" dirty="0">
                <a:solidFill>
                  <a:schemeClr val="bg1"/>
                </a:solidFill>
                <a:latin typeface="Arial" panose="020B0604020202020204" pitchFamily="34" charset="0"/>
                <a:cs typeface="Arial" panose="020B0604020202020204" pitchFamily="34" charset="0"/>
              </a:rPr>
              <a:t>問）が出題され、</a:t>
            </a:r>
            <a:r>
              <a:rPr lang="en-US" altLang="ja-JP" sz="684" b="1" dirty="0">
                <a:solidFill>
                  <a:schemeClr val="bg1"/>
                </a:solidFill>
                <a:latin typeface="Arial" panose="020B0604020202020204" pitchFamily="34" charset="0"/>
                <a:cs typeface="Arial" panose="020B0604020202020204" pitchFamily="34" charset="0"/>
              </a:rPr>
              <a:t>UNIT TWO</a:t>
            </a:r>
            <a:r>
              <a:rPr lang="ja-JP" altLang="en-US" sz="684" dirty="0">
                <a:solidFill>
                  <a:schemeClr val="bg1"/>
                </a:solidFill>
                <a:latin typeface="Arial" panose="020B0604020202020204" pitchFamily="34" charset="0"/>
                <a:cs typeface="Arial" panose="020B0604020202020204" pitchFamily="34" charset="0"/>
              </a:rPr>
              <a:t>で、</a:t>
            </a:r>
            <a:r>
              <a:rPr lang="en-US" altLang="ja-JP" sz="684" dirty="0">
                <a:solidFill>
                  <a:schemeClr val="bg1"/>
                </a:solidFill>
                <a:latin typeface="Arial" panose="020B0604020202020204" pitchFamily="34" charset="0"/>
                <a:cs typeface="Arial" panose="020B0604020202020204" pitchFamily="34" charset="0"/>
              </a:rPr>
              <a:t>UNIT ONE</a:t>
            </a:r>
            <a:r>
              <a:rPr lang="ja-JP" altLang="en-US" sz="684" dirty="0">
                <a:solidFill>
                  <a:schemeClr val="bg1"/>
                </a:solidFill>
                <a:latin typeface="Arial" panose="020B0604020202020204" pitchFamily="34" charset="0"/>
                <a:cs typeface="Arial" panose="020B0604020202020204" pitchFamily="34" charset="0"/>
              </a:rPr>
              <a:t>の正誤状況に応じて、受験者ごとに異なる問題セット（</a:t>
            </a:r>
            <a:r>
              <a:rPr lang="en-US" altLang="ja-JP" sz="684" dirty="0">
                <a:solidFill>
                  <a:schemeClr val="bg1"/>
                </a:solidFill>
                <a:latin typeface="Arial" panose="020B0604020202020204" pitchFamily="34" charset="0"/>
                <a:cs typeface="Arial" panose="020B0604020202020204" pitchFamily="34" charset="0"/>
              </a:rPr>
              <a:t>20</a:t>
            </a:r>
            <a:r>
              <a:rPr lang="ja-JP" altLang="en-US" sz="684" dirty="0">
                <a:solidFill>
                  <a:schemeClr val="bg1"/>
                </a:solidFill>
                <a:latin typeface="Arial" panose="020B0604020202020204" pitchFamily="34" charset="0"/>
                <a:cs typeface="Arial" panose="020B0604020202020204" pitchFamily="34" charset="0"/>
              </a:rPr>
              <a:t>問）が出題されます。</a:t>
            </a:r>
            <a:endParaRPr lang="en-US" altLang="ja-JP" sz="684" dirty="0">
              <a:solidFill>
                <a:schemeClr val="bg1"/>
              </a:solidFill>
              <a:latin typeface="Arial" panose="020B0604020202020204" pitchFamily="34" charset="0"/>
              <a:cs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1994764027"/>
              </p:ext>
            </p:extLst>
          </p:nvPr>
        </p:nvGraphicFramePr>
        <p:xfrm>
          <a:off x="297000" y="584676"/>
          <a:ext cx="6177786" cy="331886"/>
        </p:xfrm>
        <a:graphic>
          <a:graphicData uri="http://schemas.openxmlformats.org/drawingml/2006/table">
            <a:tbl>
              <a:tblPr firstRow="1" bandRow="1">
                <a:tableStyleId>{5C22544A-7EE6-4342-B048-85BDC9FD1C3A}</a:tableStyleId>
              </a:tblPr>
              <a:tblGrid>
                <a:gridCol w="6177786">
                  <a:extLst>
                    <a:ext uri="{9D8B030D-6E8A-4147-A177-3AD203B41FA5}">
                      <a16:colId xmlns:a16="http://schemas.microsoft.com/office/drawing/2014/main" val="20000"/>
                    </a:ext>
                  </a:extLst>
                </a:gridCol>
              </a:tblGrid>
              <a:tr h="331886">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大学</a:t>
                      </a:r>
                      <a:r>
                        <a:rPr kumimoji="1" lang="en-US" altLang="ja-JP" sz="1400" b="1" dirty="0" smtClean="0">
                          <a:solidFill>
                            <a:schemeClr val="bg1"/>
                          </a:solidFill>
                          <a:latin typeface="Meiryo UI" panose="020B0604030504040204" pitchFamily="50" charset="-128"/>
                          <a:ea typeface="Meiryo UI" panose="020B0604030504040204" pitchFamily="50" charset="-128"/>
                        </a:rPr>
                        <a:t>1</a:t>
                      </a:r>
                      <a:r>
                        <a:rPr kumimoji="1" lang="ja-JP" altLang="en-US" sz="1400" b="1" dirty="0" smtClean="0">
                          <a:solidFill>
                            <a:schemeClr val="bg1"/>
                          </a:solidFill>
                          <a:latin typeface="Meiryo UI" panose="020B0604030504040204" pitchFamily="50" charset="-128"/>
                          <a:ea typeface="Meiryo UI" panose="020B0604030504040204" pitchFamily="50" charset="-128"/>
                        </a:rPr>
                        <a:t>年次英語力確認テスト（</a:t>
                      </a:r>
                      <a:r>
                        <a:rPr kumimoji="1" lang="en-US" altLang="ja-JP" sz="1400" b="1" dirty="0" smtClean="0">
                          <a:solidFill>
                            <a:schemeClr val="bg1"/>
                          </a:solidFill>
                          <a:latin typeface="Meiryo UI" panose="020B0604030504040204" pitchFamily="50" charset="-128"/>
                          <a:ea typeface="Meiryo UI" panose="020B0604030504040204" pitchFamily="50" charset="-128"/>
                        </a:rPr>
                        <a:t>TOEIC</a:t>
                      </a:r>
                      <a:r>
                        <a:rPr kumimoji="1" lang="ja-JP" altLang="en-US" sz="1400" b="1" dirty="0" smtClean="0">
                          <a:solidFill>
                            <a:schemeClr val="bg1"/>
                          </a:solidFill>
                          <a:latin typeface="Meiryo UI" panose="020B0604030504040204" pitchFamily="50" charset="-128"/>
                          <a:ea typeface="Meiryo UI" panose="020B0604030504040204" pitchFamily="50" charset="-128"/>
                        </a:rPr>
                        <a:t>　</a:t>
                      </a:r>
                      <a:r>
                        <a:rPr kumimoji="1" lang="en-US" altLang="ja-JP" sz="1400" b="1" dirty="0" smtClean="0">
                          <a:solidFill>
                            <a:schemeClr val="bg1"/>
                          </a:solidFill>
                          <a:latin typeface="Meiryo UI" panose="020B0604030504040204" pitchFamily="50" charset="-128"/>
                          <a:ea typeface="Meiryo UI" panose="020B0604030504040204" pitchFamily="50" charset="-128"/>
                        </a:rPr>
                        <a:t>L&amp;R</a:t>
                      </a:r>
                      <a:r>
                        <a:rPr kumimoji="1" lang="ja-JP" altLang="en-US" sz="1400" b="1" dirty="0" err="1" smtClean="0">
                          <a:solidFill>
                            <a:schemeClr val="bg1"/>
                          </a:solidFill>
                          <a:latin typeface="Meiryo UI" panose="020B0604030504040204" pitchFamily="50" charset="-128"/>
                          <a:ea typeface="Meiryo UI" panose="020B0604030504040204" pitchFamily="50" charset="-128"/>
                        </a:rPr>
                        <a:t>ー</a:t>
                      </a:r>
                      <a:r>
                        <a:rPr kumimoji="1" lang="en-US" altLang="ja-JP" sz="1400" b="1" dirty="0" smtClean="0">
                          <a:solidFill>
                            <a:schemeClr val="bg1"/>
                          </a:solidFill>
                          <a:latin typeface="Meiryo UI" panose="020B0604030504040204" pitchFamily="50" charset="-128"/>
                          <a:ea typeface="Meiryo UI" panose="020B0604030504040204" pitchFamily="50" charset="-128"/>
                        </a:rPr>
                        <a:t>IP</a:t>
                      </a:r>
                      <a:r>
                        <a:rPr kumimoji="1" lang="ja-JP" altLang="en-US" sz="1400" b="1" dirty="0" smtClean="0">
                          <a:solidFill>
                            <a:schemeClr val="bg1"/>
                          </a:solidFill>
                          <a:latin typeface="Meiryo UI" panose="020B0604030504040204" pitchFamily="50" charset="-128"/>
                          <a:ea typeface="Meiryo UI" panose="020B0604030504040204" pitchFamily="50" charset="-128"/>
                        </a:rPr>
                        <a:t>　オンライン）</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CA6DB"/>
                    </a:solidFill>
                  </a:tcPr>
                </a:tc>
                <a:extLst>
                  <a:ext uri="{0D108BD9-81ED-4DB2-BD59-A6C34878D82A}">
                    <a16:rowId xmlns:a16="http://schemas.microsoft.com/office/drawing/2014/main" val="10000"/>
                  </a:ext>
                </a:extLst>
              </a:tr>
            </a:tbl>
          </a:graphicData>
        </a:graphic>
      </p:graphicFrame>
      <p:sp>
        <p:nvSpPr>
          <p:cNvPr id="54" name="テキスト ボックス 53"/>
          <p:cNvSpPr txBox="1"/>
          <p:nvPr/>
        </p:nvSpPr>
        <p:spPr>
          <a:xfrm>
            <a:off x="6589214" y="8837378"/>
            <a:ext cx="276038" cy="307777"/>
          </a:xfrm>
          <a:prstGeom prst="rect">
            <a:avLst/>
          </a:prstGeom>
          <a:noFill/>
        </p:spPr>
        <p:txBody>
          <a:bodyPr wrap="none" rtlCol="0">
            <a:spAutoFit/>
          </a:bodyPr>
          <a:lstStyle/>
          <a:p>
            <a:r>
              <a:rPr lang="en-US" altLang="ja-JP" sz="1400" dirty="0"/>
              <a:t>1</a:t>
            </a:r>
            <a:endParaRPr kumimoji="1" lang="ja-JP" altLang="en-US" sz="1400" dirty="0"/>
          </a:p>
        </p:txBody>
      </p:sp>
      <p:pic>
        <p:nvPicPr>
          <p:cNvPr id="55" name="図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1" y="-16087"/>
            <a:ext cx="893919" cy="269137"/>
          </a:xfrm>
          <a:prstGeom prst="rect">
            <a:avLst/>
          </a:prstGeom>
        </p:spPr>
      </p:pic>
      <p:pic>
        <p:nvPicPr>
          <p:cNvPr id="56" name="図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986" y="8781957"/>
            <a:ext cx="1380103" cy="399184"/>
          </a:xfrm>
          <a:prstGeom prst="rect">
            <a:avLst/>
          </a:prstGeom>
        </p:spPr>
      </p:pic>
      <p:sp>
        <p:nvSpPr>
          <p:cNvPr id="58" name="テキスト ボックス 57"/>
          <p:cNvSpPr txBox="1"/>
          <p:nvPr/>
        </p:nvSpPr>
        <p:spPr>
          <a:xfrm>
            <a:off x="1885704" y="8894738"/>
            <a:ext cx="4862110" cy="250197"/>
          </a:xfrm>
          <a:prstGeom prst="rect">
            <a:avLst/>
          </a:prstGeom>
          <a:noFill/>
        </p:spPr>
        <p:txBody>
          <a:bodyPr wrap="square" rtlCol="0">
            <a:spAutoFit/>
          </a:bodyPr>
          <a:lstStyle/>
          <a:p>
            <a:r>
              <a:rPr lang="en-US" altLang="ja-JP" sz="513" dirty="0">
                <a:solidFill>
                  <a:schemeClr val="bg1"/>
                </a:solidFill>
              </a:rPr>
              <a:t>Copyright © 2020 by ETS. All rights reserved. ETS, the ETS logo, PROPELL, TOEIC and TOEIC BRIDGE are registered trademarks of ETS, Princeton, New Jersey, USA, and used in Japan under license. Portions are copyrighted by ETS and used with permission.  </a:t>
            </a:r>
            <a:endParaRPr lang="ja-JP" altLang="en-US" sz="513" dirty="0">
              <a:solidFill>
                <a:schemeClr val="bg1"/>
              </a:solidFill>
            </a:endParaRPr>
          </a:p>
        </p:txBody>
      </p:sp>
    </p:spTree>
    <p:extLst>
      <p:ext uri="{BB962C8B-B14F-4D97-AF65-F5344CB8AC3E}">
        <p14:creationId xmlns:p14="http://schemas.microsoft.com/office/powerpoint/2010/main" val="333699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0" y="0"/>
            <a:ext cx="2346960" cy="457200"/>
          </a:xfrm>
          <a:prstGeom prst="rect">
            <a:avLst/>
          </a:prstGeom>
        </p:spPr>
      </p:pic>
      <p:grpSp>
        <p:nvGrpSpPr>
          <p:cNvPr id="28" name="グループ化 27"/>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 name="テキスト ボックス 8"/>
          <p:cNvSpPr txBox="1"/>
          <p:nvPr/>
        </p:nvSpPr>
        <p:spPr>
          <a:xfrm>
            <a:off x="1386999" y="457200"/>
            <a:ext cx="4673331"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TOEIC </a:t>
            </a:r>
            <a:r>
              <a:rPr lang="en-US" altLang="ja-JP" sz="1200" b="1" baseline="30000"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 Listening &amp; Reading IP</a:t>
            </a:r>
            <a:r>
              <a:rPr lang="ja-JP" altLang="ja-JP" sz="1200" b="1" dirty="0">
                <a:latin typeface="Meiryo UI" panose="020B0604030504040204" pitchFamily="50" charset="-128"/>
                <a:ea typeface="Meiryo UI" panose="020B0604030504040204" pitchFamily="50" charset="-128"/>
              </a:rPr>
              <a:t>テスト</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オンライン</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受験のしおり</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0" y="1017526"/>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ja-JP" sz="1050" b="1" dirty="0" smtClean="0">
                <a:latin typeface="Meiryo UI" panose="020B0604030504040204" pitchFamily="50" charset="-128"/>
                <a:ea typeface="Meiryo UI" panose="020B0604030504040204" pitchFamily="50" charset="-128"/>
              </a:rPr>
              <a:t>受験</a:t>
            </a:r>
            <a:r>
              <a:rPr lang="ja-JP" altLang="ja-JP" sz="1050" b="1" dirty="0">
                <a:latin typeface="Meiryo UI" panose="020B0604030504040204" pitchFamily="50" charset="-128"/>
                <a:ea typeface="Meiryo UI" panose="020B0604030504040204" pitchFamily="50" charset="-128"/>
              </a:rPr>
              <a:t>にあたっての注意</a:t>
            </a:r>
            <a:r>
              <a:rPr lang="ja-JP" altLang="ja-JP" sz="1050" b="1" dirty="0" smtClean="0">
                <a:latin typeface="Meiryo UI" panose="020B0604030504040204" pitchFamily="50" charset="-128"/>
                <a:ea typeface="Meiryo UI" panose="020B0604030504040204" pitchFamily="50" charset="-128"/>
              </a:rPr>
              <a:t>事項</a:t>
            </a:r>
            <a:endParaRPr lang="ja-JP" altLang="ja-JP"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0403" y="1225633"/>
            <a:ext cx="6854971" cy="784830"/>
          </a:xfrm>
          <a:prstGeom prst="rect">
            <a:avLst/>
          </a:prstGeom>
          <a:noFill/>
        </p:spPr>
        <p:txBody>
          <a:bodyPr wrap="square" rtlCol="0">
            <a:spAutoFit/>
          </a:bodyPr>
          <a:lstStyle/>
          <a:p>
            <a:pPr lvl="0"/>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受験</a:t>
            </a:r>
            <a:r>
              <a:rPr lang="ja-JP" altLang="ja-JP" sz="900" dirty="0">
                <a:latin typeface="Meiryo UI" panose="020B0604030504040204" pitchFamily="50" charset="-128"/>
                <a:ea typeface="Meiryo UI" panose="020B0604030504040204" pitchFamily="50" charset="-128"/>
              </a:rPr>
              <a:t>は</a:t>
            </a:r>
            <a:r>
              <a:rPr lang="en-US" altLang="ja-JP" sz="900" dirty="0">
                <a:latin typeface="Meiryo UI" panose="020B0604030504040204" pitchFamily="50" charset="-128"/>
                <a:ea typeface="Meiryo UI" panose="020B0604030504040204" pitchFamily="50" charset="-128"/>
              </a:rPr>
              <a:t>24</a:t>
            </a:r>
            <a:r>
              <a:rPr lang="ja-JP" altLang="ja-JP" sz="900" dirty="0">
                <a:latin typeface="Meiryo UI" panose="020B0604030504040204" pitchFamily="50" charset="-128"/>
                <a:ea typeface="Meiryo UI" panose="020B0604030504040204" pitchFamily="50" charset="-128"/>
              </a:rPr>
              <a:t>時間可能です。「テスト実施終了日」までに必ず受験を終了してください。</a:t>
            </a:r>
          </a:p>
          <a:p>
            <a:pPr lvl="0"/>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音声</a:t>
            </a:r>
            <a:r>
              <a:rPr lang="ja-JP" altLang="ja-JP" sz="900" dirty="0">
                <a:latin typeface="Meiryo UI" panose="020B0604030504040204" pitchFamily="50" charset="-128"/>
                <a:ea typeface="Meiryo UI" panose="020B0604030504040204" pitchFamily="50" charset="-128"/>
              </a:rPr>
              <a:t>を使用した問題が出題されますので、必要に応じてヘッドフォンやイヤホンをご準備ください。</a:t>
            </a:r>
          </a:p>
          <a:p>
            <a:pPr lvl="0"/>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試験</a:t>
            </a:r>
            <a:r>
              <a:rPr lang="ja-JP" altLang="ja-JP" sz="900" dirty="0">
                <a:latin typeface="Meiryo UI" panose="020B0604030504040204" pitchFamily="50" charset="-128"/>
                <a:ea typeface="Meiryo UI" panose="020B0604030504040204" pitchFamily="50" charset="-128"/>
              </a:rPr>
              <a:t>時間を満了したもの（タイマーのカウントダウンがゼロになったもの）および“</a:t>
            </a:r>
            <a:r>
              <a:rPr lang="en-US" altLang="ja-JP" sz="900" dirty="0">
                <a:latin typeface="Meiryo UI" panose="020B0604030504040204" pitchFamily="50" charset="-128"/>
                <a:ea typeface="Meiryo UI" panose="020B0604030504040204" pitchFamily="50" charset="-128"/>
              </a:rPr>
              <a:t>Finish Test”</a:t>
            </a:r>
            <a:r>
              <a:rPr lang="ja-JP" altLang="ja-JP" sz="900" dirty="0" err="1">
                <a:latin typeface="Meiryo UI" panose="020B0604030504040204" pitchFamily="50" charset="-128"/>
                <a:ea typeface="Meiryo UI" panose="020B0604030504040204" pitchFamily="50" charset="-128"/>
              </a:rPr>
              <a:t>を押</a:t>
            </a:r>
            <a:r>
              <a:rPr lang="ja-JP" altLang="ja-JP" sz="900" dirty="0">
                <a:latin typeface="Meiryo UI" panose="020B0604030504040204" pitchFamily="50" charset="-128"/>
                <a:ea typeface="Meiryo UI" panose="020B0604030504040204" pitchFamily="50" charset="-128"/>
              </a:rPr>
              <a:t>下したものを試験終了とみなします。</a:t>
            </a:r>
          </a:p>
          <a:p>
            <a:r>
              <a:rPr lang="ja-JP" altLang="en-US" sz="900" dirty="0" smtClean="0">
                <a:latin typeface="Meiryo UI" panose="020B0604030504040204" pitchFamily="50" charset="-128"/>
                <a:ea typeface="Meiryo UI" panose="020B0604030504040204" pitchFamily="50" charset="-128"/>
              </a:rPr>
              <a:t>　　</a:t>
            </a:r>
            <a:r>
              <a:rPr lang="ja-JP" altLang="ja-JP" sz="900" dirty="0" smtClean="0">
                <a:solidFill>
                  <a:srgbClr val="FF0000"/>
                </a:solidFill>
                <a:latin typeface="Meiryo UI" panose="020B0604030504040204" pitchFamily="50" charset="-128"/>
                <a:ea typeface="Meiryo UI" panose="020B0604030504040204" pitchFamily="50" charset="-128"/>
              </a:rPr>
              <a:t>※</a:t>
            </a:r>
            <a:r>
              <a:rPr lang="ja-JP" altLang="ja-JP" sz="900" dirty="0">
                <a:solidFill>
                  <a:srgbClr val="FF0000"/>
                </a:solidFill>
                <a:latin typeface="Meiryo UI" panose="020B0604030504040204" pitchFamily="50" charset="-128"/>
                <a:ea typeface="Meiryo UI" panose="020B0604030504040204" pitchFamily="50" charset="-128"/>
              </a:rPr>
              <a:t>スコア表示画面まで進まずにブラウザを閉じた場合、採点されませんのでご注意ください。</a:t>
            </a:r>
          </a:p>
          <a:p>
            <a:pPr lvl="0"/>
            <a:r>
              <a:rPr lang="en-US" altLang="ja-JP" sz="900" dirty="0">
                <a:latin typeface="Meiryo UI" panose="020B0604030504040204" pitchFamily="50" charset="-128"/>
                <a:ea typeface="Meiryo UI" panose="020B0604030504040204" pitchFamily="50" charset="-128"/>
              </a:rPr>
              <a:t>4</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PC</a:t>
            </a:r>
            <a:r>
              <a:rPr lang="ja-JP" altLang="ja-JP" sz="900" dirty="0">
                <a:latin typeface="Meiryo UI" panose="020B0604030504040204" pitchFamily="50" charset="-128"/>
                <a:ea typeface="Meiryo UI" panose="020B0604030504040204" pitchFamily="50" charset="-128"/>
              </a:rPr>
              <a:t>の動作環境について、以下の条件をご確認ください</a:t>
            </a:r>
            <a:r>
              <a:rPr lang="ja-JP"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なお、スマートフォンおよびシンクライアント端末での受験はできません。</a:t>
            </a:r>
            <a:endParaRPr lang="en-US" altLang="ja-JP" sz="900" dirty="0" smtClean="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008329477"/>
              </p:ext>
            </p:extLst>
          </p:nvPr>
        </p:nvGraphicFramePr>
        <p:xfrm>
          <a:off x="117406" y="2022118"/>
          <a:ext cx="6651528" cy="1254760"/>
        </p:xfrm>
        <a:graphic>
          <a:graphicData uri="http://schemas.openxmlformats.org/drawingml/2006/table">
            <a:tbl>
              <a:tblPr firstRow="1" bandRow="1">
                <a:tableStyleId>{5C22544A-7EE6-4342-B048-85BDC9FD1C3A}</a:tableStyleId>
              </a:tblPr>
              <a:tblGrid>
                <a:gridCol w="1969064">
                  <a:extLst>
                    <a:ext uri="{9D8B030D-6E8A-4147-A177-3AD203B41FA5}">
                      <a16:colId xmlns:a16="http://schemas.microsoft.com/office/drawing/2014/main" val="20000"/>
                    </a:ext>
                  </a:extLst>
                </a:gridCol>
                <a:gridCol w="1969064">
                  <a:extLst>
                    <a:ext uri="{9D8B030D-6E8A-4147-A177-3AD203B41FA5}">
                      <a16:colId xmlns:a16="http://schemas.microsoft.com/office/drawing/2014/main" val="20001"/>
                    </a:ext>
                  </a:extLst>
                </a:gridCol>
                <a:gridCol w="2713400">
                  <a:extLst>
                    <a:ext uri="{9D8B030D-6E8A-4147-A177-3AD203B41FA5}">
                      <a16:colId xmlns:a16="http://schemas.microsoft.com/office/drawing/2014/main" val="20002"/>
                    </a:ext>
                  </a:extLst>
                </a:gridCol>
              </a:tblGrid>
              <a:tr h="205227">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ブラウザ</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その他</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extLst>
                  <a:ext uri="{0D108BD9-81ED-4DB2-BD59-A6C34878D82A}">
                    <a16:rowId xmlns:a16="http://schemas.microsoft.com/office/drawing/2014/main" val="10000"/>
                  </a:ext>
                </a:extLst>
              </a:tr>
              <a:tr h="370840">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Windows 10 (64-bit </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のみ</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Windows 11 (64-bit)</a:t>
                      </a:r>
                      <a:endParaRPr kumimoji="1" lang="ja-JP" altLang="en-US" sz="900" dirty="0" smtClean="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Microsoft Edge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＜モニタの解像度＞</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解像度</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1024</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768</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以上、</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14</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インチ以上のモニタを推奨</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＜ネットワーク環境＞</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LAN</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　各コンピュータに</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100Mbps</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WiFi</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54 Mbps </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以上。</a:t>
                      </a:r>
                      <a:endPar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　　　　　</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アクセスポイントにつき</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12</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台まで</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11 Big Sur</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12 Monterey</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13 Ventura</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14</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Sonoma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b="1" kern="1200" dirty="0" smtClean="0">
                          <a:solidFill>
                            <a:srgbClr val="FF0000"/>
                          </a:solidFill>
                          <a:effectLst/>
                          <a:latin typeface="Meiryo UI" panose="020B0604030504040204" pitchFamily="50" charset="-128"/>
                          <a:ea typeface="Meiryo UI" panose="020B0604030504040204" pitchFamily="50" charset="-128"/>
                          <a:cs typeface="+mn-cs"/>
                        </a:rPr>
                        <a:t>※</a:t>
                      </a:r>
                      <a:r>
                        <a:rPr kumimoji="1" lang="en-US" altLang="ja-JP" sz="900" b="1" kern="1200" dirty="0" smtClean="0">
                          <a:solidFill>
                            <a:srgbClr val="FF0000"/>
                          </a:solidFill>
                          <a:effectLst/>
                          <a:latin typeface="Meiryo UI" panose="020B0604030504040204" pitchFamily="50" charset="-128"/>
                          <a:ea typeface="Meiryo UI" panose="020B0604030504040204" pitchFamily="50" charset="-128"/>
                          <a:cs typeface="+mn-cs"/>
                        </a:rPr>
                        <a:t>Safari</a:t>
                      </a:r>
                      <a:r>
                        <a:rPr kumimoji="1" lang="ja-JP" altLang="ja-JP" sz="900" b="1" kern="1200" dirty="0" smtClean="0">
                          <a:solidFill>
                            <a:srgbClr val="FF0000"/>
                          </a:solidFill>
                          <a:effectLst/>
                          <a:latin typeface="Meiryo UI" panose="020B0604030504040204" pitchFamily="50" charset="-128"/>
                          <a:ea typeface="Meiryo UI" panose="020B0604030504040204" pitchFamily="50" charset="-128"/>
                          <a:cs typeface="+mn-cs"/>
                        </a:rPr>
                        <a:t>は対応しておりません</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127033" y="3321793"/>
            <a:ext cx="6641901" cy="307777"/>
          </a:xfrm>
          <a:prstGeom prst="rect">
            <a:avLst/>
          </a:prstGeom>
          <a:noFill/>
        </p:spPr>
        <p:txBody>
          <a:bodyPr wrap="square" rtlCol="0">
            <a:spAutoFit/>
          </a:bodyPr>
          <a:lstStyle/>
          <a:p>
            <a:r>
              <a:rPr lang="ja-JP" altLang="ja-JP"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Windows/Microsoft Edge,  </a:t>
            </a:r>
            <a:r>
              <a:rPr lang="en-US" altLang="ja-JP" sz="700" dirty="0" err="1">
                <a:latin typeface="Meiryo UI" panose="020B0604030504040204" pitchFamily="50" charset="-128"/>
                <a:ea typeface="Meiryo UI" panose="020B0604030504040204" pitchFamily="50" charset="-128"/>
              </a:rPr>
              <a:t>macOS</a:t>
            </a:r>
            <a:r>
              <a:rPr lang="en-US" altLang="ja-JP" sz="700" dirty="0">
                <a:latin typeface="Meiryo UI" panose="020B0604030504040204" pitchFamily="50" charset="-128"/>
                <a:ea typeface="Meiryo UI" panose="020B0604030504040204" pitchFamily="50" charset="-128"/>
              </a:rPr>
              <a:t>/Google Chrome</a:t>
            </a:r>
            <a:r>
              <a:rPr lang="ja-JP" altLang="ja-JP" sz="700" dirty="0">
                <a:latin typeface="Meiryo UI" panose="020B0604030504040204" pitchFamily="50" charset="-128"/>
                <a:ea typeface="Meiryo UI" panose="020B0604030504040204" pitchFamily="50" charset="-128"/>
              </a:rPr>
              <a:t>については、テスト開発元</a:t>
            </a:r>
            <a:r>
              <a:rPr lang="ja-JP" altLang="ja-JP" sz="700" dirty="0" smtClean="0">
                <a:latin typeface="Meiryo UI" panose="020B0604030504040204" pitchFamily="50" charset="-128"/>
                <a:ea typeface="Meiryo UI" panose="020B0604030504040204" pitchFamily="50" charset="-128"/>
              </a:rPr>
              <a:t>の</a:t>
            </a:r>
            <a:r>
              <a:rPr lang="en-US" altLang="ja-JP" sz="700" dirty="0" smtClean="0">
                <a:latin typeface="Meiryo UI" panose="020B0604030504040204" pitchFamily="50" charset="-128"/>
                <a:ea typeface="Meiryo UI" panose="020B0604030504040204" pitchFamily="50" charset="-128"/>
              </a:rPr>
              <a:t>ETS</a:t>
            </a:r>
            <a:r>
              <a:rPr lang="ja-JP" altLang="en-US" sz="700" dirty="0" smtClean="0">
                <a:latin typeface="Meiryo UI" panose="020B0604030504040204" pitchFamily="50" charset="-128"/>
                <a:ea typeface="Meiryo UI" panose="020B0604030504040204" pitchFamily="50" charset="-128"/>
              </a:rPr>
              <a:t>が</a:t>
            </a:r>
            <a:r>
              <a:rPr lang="ja-JP" altLang="ja-JP" sz="700" dirty="0" smtClean="0">
                <a:latin typeface="Meiryo UI" panose="020B0604030504040204" pitchFamily="50" charset="-128"/>
                <a:ea typeface="Meiryo UI" panose="020B0604030504040204" pitchFamily="50" charset="-128"/>
              </a:rPr>
              <a:t>指定</a:t>
            </a:r>
            <a:r>
              <a:rPr lang="ja-JP" altLang="ja-JP" sz="700" dirty="0">
                <a:latin typeface="Meiryo UI" panose="020B0604030504040204" pitchFamily="50" charset="-128"/>
                <a:ea typeface="Meiryo UI" panose="020B0604030504040204" pitchFamily="50" charset="-128"/>
              </a:rPr>
              <a:t>する</a:t>
            </a:r>
            <a:r>
              <a:rPr lang="en-US" altLang="ja-JP" sz="700" dirty="0">
                <a:latin typeface="Meiryo UI" panose="020B0604030504040204" pitchFamily="50" charset="-128"/>
                <a:ea typeface="Meiryo UI" panose="020B0604030504040204" pitchFamily="50" charset="-128"/>
              </a:rPr>
              <a:t>System Requirements</a:t>
            </a:r>
            <a:r>
              <a:rPr lang="ja-JP" altLang="ja-JP" sz="700" dirty="0" err="1" smtClean="0">
                <a:latin typeface="Meiryo UI" panose="020B0604030504040204" pitchFamily="50" charset="-128"/>
                <a:ea typeface="Meiryo UI" panose="020B0604030504040204" pitchFamily="50" charset="-128"/>
              </a:rPr>
              <a:t>には</a:t>
            </a:r>
            <a:r>
              <a:rPr lang="ja-JP" altLang="ja-JP" sz="700" dirty="0" smtClean="0">
                <a:latin typeface="Meiryo UI" panose="020B0604030504040204" pitchFamily="50" charset="-128"/>
                <a:ea typeface="Meiryo UI" panose="020B0604030504040204" pitchFamily="50" charset="-128"/>
              </a:rPr>
              <a:t>含まれて</a:t>
            </a:r>
            <a:r>
              <a:rPr lang="ja-JP" altLang="ja-JP" sz="700" dirty="0">
                <a:latin typeface="Meiryo UI" panose="020B0604030504040204" pitchFamily="50" charset="-128"/>
                <a:ea typeface="Meiryo UI" panose="020B0604030504040204" pitchFamily="50" charset="-128"/>
              </a:rPr>
              <a:t>おりませんが</a:t>
            </a:r>
            <a:r>
              <a:rPr lang="ja-JP" altLang="ja-JP" sz="700" dirty="0" smtClean="0">
                <a:latin typeface="Meiryo UI" panose="020B0604030504040204" pitchFamily="50" charset="-128"/>
                <a:ea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endParaRPr>
          </a:p>
          <a:p>
            <a:r>
              <a:rPr lang="en-US" altLang="ja-JP" sz="700" dirty="0" smtClean="0">
                <a:latin typeface="Meiryo UI" panose="020B0604030504040204" pitchFamily="50" charset="-128"/>
                <a:ea typeface="Meiryo UI" panose="020B0604030504040204" pitchFamily="50" charset="-128"/>
              </a:rPr>
              <a:t>IIBC</a:t>
            </a:r>
            <a:r>
              <a:rPr lang="ja-JP" altLang="ja-JP" sz="700" dirty="0">
                <a:latin typeface="Meiryo UI" panose="020B0604030504040204" pitchFamily="50" charset="-128"/>
                <a:ea typeface="Meiryo UI" panose="020B0604030504040204" pitchFamily="50" charset="-128"/>
              </a:rPr>
              <a:t>が行った動作検証に</a:t>
            </a:r>
            <a:r>
              <a:rPr lang="ja-JP" altLang="ja-JP" sz="700" dirty="0" smtClean="0">
                <a:latin typeface="Meiryo UI" panose="020B0604030504040204" pitchFamily="50" charset="-128"/>
                <a:ea typeface="Meiryo UI" panose="020B0604030504040204" pitchFamily="50" charset="-128"/>
              </a:rPr>
              <a:t>より問題</a:t>
            </a:r>
            <a:r>
              <a:rPr lang="ja-JP" altLang="ja-JP" sz="700" dirty="0">
                <a:latin typeface="Meiryo UI" panose="020B0604030504040204" pitchFamily="50" charset="-128"/>
                <a:ea typeface="Meiryo UI" panose="020B0604030504040204" pitchFamily="50" charset="-128"/>
              </a:rPr>
              <a:t>なく動作することを確認しております</a:t>
            </a:r>
            <a:r>
              <a:rPr lang="ja-JP" altLang="ja-JP" sz="700" dirty="0" smtClean="0">
                <a:latin typeface="Meiryo UI" panose="020B0604030504040204" pitchFamily="50" charset="-128"/>
                <a:ea typeface="Meiryo UI" panose="020B0604030504040204" pitchFamily="50" charset="-128"/>
              </a:rPr>
              <a:t>。</a:t>
            </a:r>
            <a:endParaRPr lang="ja-JP" altLang="ja-JP" sz="7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406" y="5905250"/>
            <a:ext cx="6858000" cy="507831"/>
          </a:xfrm>
          <a:prstGeom prst="rect">
            <a:avLst/>
          </a:prstGeom>
          <a:noFill/>
        </p:spPr>
        <p:txBody>
          <a:bodyPr wrap="square" rtlCol="0">
            <a:spAutoFit/>
          </a:bodyPr>
          <a:lstStyle/>
          <a:p>
            <a:pPr lvl="0"/>
            <a:r>
              <a:rPr lang="en-US" altLang="ja-JP" sz="900" dirty="0" smtClean="0">
                <a:latin typeface="Meiryo UI" panose="020B0604030504040204" pitchFamily="50" charset="-128"/>
                <a:ea typeface="Meiryo UI" panose="020B0604030504040204" pitchFamily="50" charset="-128"/>
              </a:rPr>
              <a:t>6.</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TOEIC </a:t>
            </a:r>
            <a:r>
              <a:rPr lang="en-US" altLang="ja-JP" sz="900" dirty="0">
                <a:latin typeface="Meiryo UI" panose="020B0604030504040204" pitchFamily="50" charset="-128"/>
                <a:ea typeface="Meiryo UI" panose="020B0604030504040204" pitchFamily="50" charset="-128"/>
              </a:rPr>
              <a:t>Listening &amp; Reading IP</a:t>
            </a:r>
            <a:r>
              <a:rPr lang="ja-JP" altLang="ja-JP" sz="900" dirty="0">
                <a:latin typeface="Meiryo UI" panose="020B0604030504040204" pitchFamily="50" charset="-128"/>
                <a:ea typeface="Meiryo UI" panose="020B0604030504040204" pitchFamily="50" charset="-128"/>
              </a:rPr>
              <a:t>テスト</a:t>
            </a:r>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オンライン</a:t>
            </a:r>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受験にあたっては「</a:t>
            </a:r>
            <a:r>
              <a:rPr lang="en-US" altLang="ja-JP" sz="900" dirty="0">
                <a:latin typeface="Meiryo UI" panose="020B0604030504040204" pitchFamily="50" charset="-128"/>
                <a:ea typeface="Meiryo UI" panose="020B0604030504040204" pitchFamily="50" charset="-128"/>
              </a:rPr>
              <a:t>Authorization</a:t>
            </a:r>
            <a:r>
              <a:rPr lang="ja-JP" altLang="ja-JP" sz="900" dirty="0">
                <a:latin typeface="Meiryo UI" panose="020B0604030504040204" pitchFamily="50" charset="-128"/>
                <a:ea typeface="Meiryo UI" panose="020B0604030504040204" pitchFamily="50" charset="-128"/>
              </a:rPr>
              <a:t>コード」が必要です</a:t>
            </a:r>
            <a:r>
              <a:rPr lang="ja-JP" altLang="ja-JP"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lvl="0"/>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定期</a:t>
            </a:r>
            <a:r>
              <a:rPr lang="ja-JP" altLang="ja-JP" sz="900" dirty="0">
                <a:latin typeface="Meiryo UI" panose="020B0604030504040204" pitchFamily="50" charset="-128"/>
                <a:ea typeface="Meiryo UI" panose="020B0604030504040204" pitchFamily="50" charset="-128"/>
              </a:rPr>
              <a:t>または緊急メンテナンスのため、受験できない場合がありますので、予めご了承ください。</a:t>
            </a:r>
          </a:p>
          <a:p>
            <a:pPr lvl="0"/>
            <a:r>
              <a:rPr lang="en-US" altLang="ja-JP" sz="900" dirty="0">
                <a:latin typeface="Meiryo UI" panose="020B0604030504040204" pitchFamily="50" charset="-128"/>
                <a:ea typeface="Meiryo UI" panose="020B0604030504040204" pitchFamily="50" charset="-128"/>
              </a:rPr>
              <a:t>8</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テスト画</a:t>
            </a:r>
            <a:r>
              <a:rPr lang="ja-JP" altLang="ja-JP" sz="900" dirty="0">
                <a:latin typeface="Meiryo UI" panose="020B0604030504040204" pitchFamily="50" charset="-128"/>
                <a:ea typeface="Meiryo UI" panose="020B0604030504040204" pitchFamily="50" charset="-128"/>
              </a:rPr>
              <a:t>面上の名称は</a:t>
            </a:r>
            <a:r>
              <a:rPr lang="en-US" altLang="ja-JP" sz="900" dirty="0">
                <a:latin typeface="Meiryo UI" panose="020B0604030504040204" pitchFamily="50" charset="-128"/>
                <a:ea typeface="Meiryo UI" panose="020B0604030504040204" pitchFamily="50" charset="-128"/>
              </a:rPr>
              <a:t>TOEIC</a:t>
            </a:r>
            <a:r>
              <a:rPr lang="en-US" altLang="ja-JP" sz="900" baseline="30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Listening &amp; Reading Test Multi-Stage Adaptive Version</a:t>
            </a:r>
            <a:r>
              <a:rPr lang="ja-JP" altLang="ja-JP" sz="900" dirty="0">
                <a:latin typeface="Meiryo UI" panose="020B0604030504040204" pitchFamily="50" charset="-128"/>
                <a:ea typeface="Meiryo UI" panose="020B0604030504040204" pitchFamily="50" charset="-128"/>
              </a:rPr>
              <a:t>になります</a:t>
            </a:r>
            <a:r>
              <a:rPr lang="ja-JP" altLang="ja-JP" sz="900" dirty="0" smtClean="0">
                <a:latin typeface="Meiryo UI" panose="020B0604030504040204" pitchFamily="50" charset="-128"/>
                <a:ea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17407" y="3650981"/>
            <a:ext cx="6651527" cy="477054"/>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Mac</a:t>
            </a:r>
            <a:r>
              <a:rPr lang="ja-JP" altLang="en-US" sz="800" dirty="0">
                <a:latin typeface="Meiryo UI" panose="020B0604030504040204" pitchFamily="50" charset="-128"/>
                <a:ea typeface="Meiryo UI" panose="020B0604030504040204" pitchFamily="50" charset="-128"/>
              </a:rPr>
              <a:t>で受験する場合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：試験受験において、「</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」が受験可能なブラウザ（左のアイコン）です。</a:t>
            </a:r>
          </a:p>
          <a:p>
            <a:r>
              <a:rPr lang="ja-JP" altLang="en-US" sz="800" dirty="0" smtClean="0">
                <a:latin typeface="Meiryo UI" panose="020B0604030504040204" pitchFamily="50" charset="-128"/>
                <a:ea typeface="Meiryo UI" panose="020B0604030504040204" pitchFamily="50" charset="-128"/>
              </a:rPr>
              <a:t>　　　　　　　　  パソコン</a:t>
            </a:r>
            <a:r>
              <a:rPr lang="ja-JP" altLang="en-US" sz="800" dirty="0">
                <a:latin typeface="Meiryo UI" panose="020B0604030504040204" pitchFamily="50" charset="-128"/>
                <a:ea typeface="Meiryo UI" panose="020B0604030504040204" pitchFamily="50" charset="-128"/>
              </a:rPr>
              <a:t>にインストールされていない場合は、「</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」のブラウザを事前にダウンロードして、インストールしておいてください。</a:t>
            </a:r>
          </a:p>
          <a:p>
            <a:r>
              <a:rPr lang="ja-JP" altLang="en-US" sz="800" dirty="0" smtClean="0">
                <a:latin typeface="Meiryo UI" panose="020B0604030504040204" pitchFamily="50" charset="-128"/>
                <a:ea typeface="Meiryo UI" panose="020B0604030504040204" pitchFamily="50" charset="-128"/>
              </a:rPr>
              <a:t>　　　　　　　　  ダウンロードサイト</a:t>
            </a:r>
            <a:r>
              <a:rPr lang="en-US" altLang="ja-JP" sz="800" dirty="0">
                <a:latin typeface="Meiryo UI" panose="020B0604030504040204" pitchFamily="50" charset="-128"/>
                <a:ea typeface="Meiryo UI" panose="020B0604030504040204" pitchFamily="50" charset="-128"/>
              </a:rPr>
              <a:t>URL</a:t>
            </a:r>
            <a:r>
              <a:rPr lang="ja-JP" altLang="en-US" sz="800" dirty="0">
                <a:latin typeface="Meiryo UI" panose="020B0604030504040204" pitchFamily="50" charset="-128"/>
                <a:ea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rPr>
              <a:t>https://www.google.co.jp/chrome</a:t>
            </a:r>
            <a:r>
              <a:rPr lang="en-US" altLang="ja-JP" sz="800" u="sng"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pic>
        <p:nvPicPr>
          <p:cNvPr id="17" name="図 16"/>
          <p:cNvPicPr/>
          <p:nvPr/>
        </p:nvPicPr>
        <p:blipFill>
          <a:blip r:embed="rId4"/>
          <a:stretch>
            <a:fillRect/>
          </a:stretch>
        </p:blipFill>
        <p:spPr>
          <a:xfrm>
            <a:off x="314320" y="3710864"/>
            <a:ext cx="372745" cy="377190"/>
          </a:xfrm>
          <a:prstGeom prst="rect">
            <a:avLst/>
          </a:prstGeom>
        </p:spPr>
      </p:pic>
      <p:graphicFrame>
        <p:nvGraphicFramePr>
          <p:cNvPr id="19" name="表 18"/>
          <p:cNvGraphicFramePr>
            <a:graphicFrameLocks noGrp="1"/>
          </p:cNvGraphicFramePr>
          <p:nvPr>
            <p:extLst>
              <p:ext uri="{D42A27DB-BD31-4B8C-83A1-F6EECF244321}">
                <p14:modId xmlns:p14="http://schemas.microsoft.com/office/powerpoint/2010/main" val="4269544326"/>
              </p:ext>
            </p:extLst>
          </p:nvPr>
        </p:nvGraphicFramePr>
        <p:xfrm>
          <a:off x="127034" y="4533794"/>
          <a:ext cx="6651526" cy="1385627"/>
        </p:xfrm>
        <a:graphic>
          <a:graphicData uri="http://schemas.openxmlformats.org/drawingml/2006/table">
            <a:tbl>
              <a:tblPr firstRow="1" bandRow="1">
                <a:tableStyleId>{5C22544A-7EE6-4342-B048-85BDC9FD1C3A}</a:tableStyleId>
              </a:tblPr>
              <a:tblGrid>
                <a:gridCol w="2464925">
                  <a:extLst>
                    <a:ext uri="{9D8B030D-6E8A-4147-A177-3AD203B41FA5}">
                      <a16:colId xmlns:a16="http://schemas.microsoft.com/office/drawing/2014/main" val="20000"/>
                    </a:ext>
                  </a:extLst>
                </a:gridCol>
                <a:gridCol w="1718734">
                  <a:extLst>
                    <a:ext uri="{9D8B030D-6E8A-4147-A177-3AD203B41FA5}">
                      <a16:colId xmlns:a16="http://schemas.microsoft.com/office/drawing/2014/main" val="20001"/>
                    </a:ext>
                  </a:extLst>
                </a:gridCol>
                <a:gridCol w="2467867">
                  <a:extLst>
                    <a:ext uri="{9D8B030D-6E8A-4147-A177-3AD203B41FA5}">
                      <a16:colId xmlns:a16="http://schemas.microsoft.com/office/drawing/2014/main" val="20002"/>
                    </a:ext>
                  </a:extLst>
                </a:gridCol>
              </a:tblGrid>
              <a:tr h="188278">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モデル</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その他</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extLst>
                  <a:ext uri="{0D108BD9-81ED-4DB2-BD59-A6C34878D82A}">
                    <a16:rowId xmlns:a16="http://schemas.microsoft.com/office/drawing/2014/main" val="10000"/>
                  </a:ext>
                </a:extLst>
              </a:tr>
              <a:tr h="1141787">
                <a:tc>
                  <a:txBody>
                    <a:bodyPr/>
                    <a:lstStyle/>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5</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Air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3</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Pro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3</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endParaRPr kumimoji="1" lang="en-US" altLang="ja-JP" sz="900" dirty="0" smtClean="0">
                        <a:solidFill>
                          <a:sysClr val="windowText" lastClr="000000"/>
                        </a:solidFill>
                        <a:latin typeface="Meiryo UI" panose="020B0604030504040204" pitchFamily="50" charset="-128"/>
                        <a:ea typeface="Meiryo UI" panose="020B0604030504040204" pitchFamily="50" charset="-128"/>
                      </a:endParaRPr>
                    </a:p>
                    <a:p>
                      <a:pPr algn="l"/>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mini</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についてはモニタサイズが小さいため</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　 推奨しておりません。</a:t>
                      </a:r>
                    </a:p>
                    <a:p>
                      <a:pPr algn="l"/>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上記以前のモデルについては動作検証を</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　 しておりません。</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＜モニタ＞</a:t>
                      </a:r>
                    </a:p>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解像度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1024×768</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以上を推奨</a:t>
                      </a:r>
                    </a:p>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＜ネットワーク環境＞</a:t>
                      </a:r>
                    </a:p>
                    <a:p>
                      <a:pPr marL="0" algn="l" defTabSz="685800" rtl="0" eaLnBrk="1" latinLnBrk="0" hangingPunct="1"/>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WiFi</a:t>
                      </a:r>
                      <a:endPar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endParaRPr>
                    </a:p>
                    <a:p>
                      <a:pPr marL="0" algn="l" defTabSz="685800" rtl="0" eaLnBrk="1" latinLnBrk="0" hangingPunct="1"/>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※4G</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等モバイル回線での受験はお控えください。</a:t>
                      </a:r>
                      <a:endParaRPr kumimoji="1" lang="ja-JP" altLang="en-US" sz="900" kern="1200" dirty="0">
                        <a:solidFill>
                          <a:schemeClr val="dk1"/>
                        </a:solidFill>
                        <a:effectLst/>
                        <a:latin typeface="Meiryo UI" panose="020B0604030504040204" pitchFamily="50" charset="-128"/>
                        <a:ea typeface="Meiryo UI" panose="020B060403050404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77001" y="4149446"/>
            <a:ext cx="6858000"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の動作環境について、以下の条件をご確認ください。なお、</a:t>
            </a:r>
            <a:r>
              <a:rPr lang="ja-JP" altLang="en-US" sz="900" dirty="0">
                <a:solidFill>
                  <a:srgbClr val="FF0000"/>
                </a:solidFill>
                <a:latin typeface="Meiryo UI" panose="020B0604030504040204" pitchFamily="50" charset="-128"/>
                <a:ea typeface="Meiryo UI" panose="020B0604030504040204" pitchFamily="50" charset="-128"/>
              </a:rPr>
              <a:t>スマートフォンでの受験はできません。</a:t>
            </a: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でご受験される際は</a:t>
            </a:r>
            <a:r>
              <a:rPr lang="ja-JP" altLang="en-US" sz="900" dirty="0" smtClean="0">
                <a:latin typeface="Meiryo UI" panose="020B0604030504040204" pitchFamily="50" charset="-128"/>
                <a:ea typeface="Meiryo UI" panose="020B0604030504040204" pitchFamily="50" charset="-128"/>
              </a:rPr>
              <a:t>専用</a:t>
            </a:r>
            <a:r>
              <a:rPr lang="ja-JP" altLang="en-US" sz="900" dirty="0" smtClean="0">
                <a:solidFill>
                  <a:srgbClr val="FF0000"/>
                </a:solidFill>
                <a:latin typeface="Meiryo UI" panose="020B0604030504040204" pitchFamily="50" charset="-128"/>
                <a:ea typeface="Meiryo UI" panose="020B0604030504040204" pitchFamily="50" charset="-128"/>
              </a:rPr>
              <a:t>アプリ</a:t>
            </a:r>
            <a:r>
              <a:rPr lang="ja-JP" altLang="en-US" sz="900" dirty="0">
                <a:solidFill>
                  <a:srgbClr val="FF0000"/>
                </a:solidFill>
                <a:latin typeface="Meiryo UI" panose="020B0604030504040204" pitchFamily="50" charset="-128"/>
                <a:ea typeface="Meiryo UI" panose="020B0604030504040204" pitchFamily="50" charset="-128"/>
              </a:rPr>
              <a:t>のインストール</a:t>
            </a:r>
            <a:r>
              <a:rPr lang="ja-JP" altLang="en-US" sz="900" dirty="0">
                <a:latin typeface="Meiryo UI" panose="020B0604030504040204" pitchFamily="50" charset="-128"/>
                <a:ea typeface="Meiryo UI" panose="020B0604030504040204" pitchFamily="50" charset="-128"/>
              </a:rPr>
              <a:t>が必要です。ご利用される場合は</a:t>
            </a:r>
            <a:r>
              <a:rPr lang="ja-JP" altLang="en-US" sz="900" dirty="0" smtClean="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巻末</a:t>
            </a:r>
            <a:r>
              <a:rPr lang="ja-JP" altLang="en-US" sz="900" u="sng" dirty="0" smtClean="0">
                <a:latin typeface="Meiryo UI" panose="020B0604030504040204" pitchFamily="50" charset="-128"/>
                <a:ea typeface="Meiryo UI" panose="020B0604030504040204" pitchFamily="50" charset="-128"/>
              </a:rPr>
              <a:t>の</a:t>
            </a:r>
            <a:r>
              <a:rPr lang="ja-JP" altLang="en-US" sz="900" u="sng" dirty="0">
                <a:latin typeface="Meiryo UI" panose="020B0604030504040204" pitchFamily="50" charset="-128"/>
                <a:ea typeface="Meiryo UI" panose="020B0604030504040204" pitchFamily="50" charset="-128"/>
              </a:rPr>
              <a:t>アプリインストール手順</a:t>
            </a:r>
            <a:r>
              <a:rPr lang="ja-JP" altLang="en-US" sz="900" dirty="0">
                <a:latin typeface="Meiryo UI" panose="020B0604030504040204" pitchFamily="50" charset="-128"/>
                <a:ea typeface="Meiryo UI" panose="020B0604030504040204" pitchFamily="50" charset="-128"/>
              </a:rPr>
              <a:t>を参照ください</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0" y="638042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トラブル発生による中断、再開</a:t>
            </a:r>
          </a:p>
        </p:txBody>
      </p:sp>
      <p:sp>
        <p:nvSpPr>
          <p:cNvPr id="22" name="テキスト ボックス 21"/>
          <p:cNvSpPr txBox="1"/>
          <p:nvPr/>
        </p:nvSpPr>
        <p:spPr>
          <a:xfrm>
            <a:off x="74994" y="6575259"/>
            <a:ext cx="6768933"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受験中に</a:t>
            </a:r>
            <a:r>
              <a:rPr lang="en-US" altLang="ja-JP" sz="900" dirty="0">
                <a:latin typeface="Meiryo UI" panose="020B0604030504040204" pitchFamily="50" charset="-128"/>
                <a:ea typeface="Meiryo UI" panose="020B0604030504040204" pitchFamily="50" charset="-128"/>
              </a:rPr>
              <a:t>PC</a:t>
            </a:r>
            <a:r>
              <a:rPr lang="ja-JP" altLang="en-US" sz="900" dirty="0">
                <a:latin typeface="Meiryo UI" panose="020B0604030504040204" pitchFamily="50" charset="-128"/>
                <a:ea typeface="Meiryo UI" panose="020B0604030504040204" pitchFamily="50" charset="-128"/>
              </a:rPr>
              <a:t>の不具合などトラブルが発生した場合は、一旦ブラウザを閉じて受験を中断してください</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その後</a:t>
            </a:r>
            <a:r>
              <a:rPr lang="ja-JP" altLang="en-US" sz="900" dirty="0">
                <a:latin typeface="Meiryo UI" panose="020B0604030504040204" pitchFamily="50" charset="-128"/>
                <a:ea typeface="Meiryo UI" panose="020B0604030504040204" pitchFamily="50" charset="-128"/>
              </a:rPr>
              <a:t>、受験を開始した手順と同様にサイトにアクセスし、</a:t>
            </a:r>
            <a:r>
              <a:rPr lang="en-US" altLang="ja-JP" sz="900" dirty="0">
                <a:latin typeface="Meiryo UI" panose="020B0604030504040204" pitchFamily="50" charset="-128"/>
                <a:ea typeface="Meiryo UI" panose="020B0604030504040204" pitchFamily="50" charset="-128"/>
              </a:rPr>
              <a:t>Authorization</a:t>
            </a:r>
            <a:r>
              <a:rPr lang="ja-JP" altLang="en-US" sz="900" dirty="0">
                <a:latin typeface="Meiryo UI" panose="020B0604030504040204" pitchFamily="50" charset="-128"/>
                <a:ea typeface="Meiryo UI" panose="020B0604030504040204" pitchFamily="50" charset="-128"/>
              </a:rPr>
              <a:t>コードを入力してログインすると、“</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”ボタンが</a:t>
            </a:r>
            <a:r>
              <a:rPr lang="ja-JP" altLang="en-US" sz="900" dirty="0" smtClean="0">
                <a:latin typeface="Meiryo UI" panose="020B0604030504040204" pitchFamily="50" charset="-128"/>
                <a:ea typeface="Meiryo UI" panose="020B0604030504040204" pitchFamily="50" charset="-128"/>
              </a:rPr>
              <a:t>表示されます</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”ボタンを押下することで、中断したところからのテスト再開が可能です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0" y="7029267"/>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禁止行為</a:t>
            </a:r>
            <a:endParaRPr lang="ja-JP" altLang="ja-JP"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7374" y="7207976"/>
            <a:ext cx="6858000" cy="1200329"/>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　第三者</a:t>
            </a:r>
            <a:r>
              <a:rPr lang="ja-JP" altLang="en-US" sz="900" dirty="0">
                <a:latin typeface="Meiryo UI" panose="020B0604030504040204" pitchFamily="50" charset="-128"/>
                <a:ea typeface="Meiryo UI" panose="020B0604030504040204" pitchFamily="50" charset="-128"/>
              </a:rPr>
              <a:t>に</a:t>
            </a:r>
            <a:r>
              <a:rPr lang="en-US" altLang="ja-JP" sz="900" dirty="0">
                <a:latin typeface="Meiryo UI" panose="020B0604030504040204" pitchFamily="50" charset="-128"/>
                <a:ea typeface="Meiryo UI" panose="020B0604030504040204" pitchFamily="50" charset="-128"/>
              </a:rPr>
              <a:t>Authorization Code</a:t>
            </a:r>
            <a:r>
              <a:rPr lang="ja-JP" altLang="en-US" sz="900" dirty="0">
                <a:latin typeface="Meiryo UI" panose="020B0604030504040204" pitchFamily="50" charset="-128"/>
                <a:ea typeface="Meiryo UI" panose="020B0604030504040204" pitchFamily="50" charset="-128"/>
              </a:rPr>
              <a:t>を提供、譲渡、転売等を</a:t>
            </a:r>
            <a:r>
              <a:rPr lang="ja-JP" altLang="en-US" sz="900" dirty="0" smtClean="0">
                <a:latin typeface="Meiryo UI" panose="020B0604030504040204" pitchFamily="50" charset="-128"/>
                <a:ea typeface="Meiryo UI" panose="020B0604030504040204" pitchFamily="50" charset="-128"/>
              </a:rPr>
              <a:t>行う</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　撮影</a:t>
            </a:r>
            <a:r>
              <a:rPr lang="ja-JP" altLang="en-US" sz="900" dirty="0">
                <a:latin typeface="Meiryo UI" panose="020B0604030504040204" pitchFamily="50" charset="-128"/>
                <a:ea typeface="Meiryo UI" panose="020B0604030504040204" pitchFamily="50" charset="-128"/>
              </a:rPr>
              <a:t>、録画、録音、複写等を行う</a:t>
            </a:r>
          </a:p>
          <a:p>
            <a:r>
              <a:rPr lang="en-US" altLang="ja-JP" sz="900" dirty="0">
                <a:latin typeface="Meiryo UI" panose="020B0604030504040204" pitchFamily="50" charset="-128"/>
                <a:ea typeface="Meiryo UI" panose="020B0604030504040204" pitchFamily="50" charset="-128"/>
              </a:rPr>
              <a:t>3</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試験</a:t>
            </a:r>
            <a:r>
              <a:rPr lang="ja-JP" altLang="en-US" sz="900" dirty="0">
                <a:latin typeface="Meiryo UI" panose="020B0604030504040204" pitchFamily="50" charset="-128"/>
                <a:ea typeface="Meiryo UI" panose="020B0604030504040204" pitchFamily="50" charset="-128"/>
              </a:rPr>
              <a:t>問題を漏洩させ、公開等を行う</a:t>
            </a:r>
          </a:p>
          <a:p>
            <a:r>
              <a:rPr lang="en-US" altLang="ja-JP" sz="900" dirty="0">
                <a:latin typeface="Meiryo UI" panose="020B0604030504040204" pitchFamily="50" charset="-128"/>
                <a:ea typeface="Meiryo UI" panose="020B0604030504040204" pitchFamily="50" charset="-128"/>
              </a:rPr>
              <a:t>4</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試験中</a:t>
            </a:r>
            <a:r>
              <a:rPr lang="ja-JP" altLang="en-US" sz="900" dirty="0">
                <a:latin typeface="Meiryo UI" panose="020B0604030504040204" pitchFamily="50" charset="-128"/>
                <a:ea typeface="Meiryo UI" panose="020B0604030504040204" pitchFamily="50" charset="-128"/>
              </a:rPr>
              <a:t>に解答の援助を受ける等、不正受験を行う</a:t>
            </a:r>
          </a:p>
          <a:p>
            <a:r>
              <a:rPr lang="en-US" altLang="ja-JP" sz="900" dirty="0">
                <a:latin typeface="Meiryo UI" panose="020B0604030504040204" pitchFamily="50" charset="-128"/>
                <a:ea typeface="Meiryo UI" panose="020B0604030504040204" pitchFamily="50" charset="-128"/>
              </a:rPr>
              <a:t>5</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有害</a:t>
            </a:r>
            <a:r>
              <a:rPr lang="ja-JP" altLang="en-US" sz="900" dirty="0">
                <a:latin typeface="Meiryo UI" panose="020B0604030504040204" pitchFamily="50" charset="-128"/>
                <a:ea typeface="Meiryo UI" panose="020B0604030504040204" pitchFamily="50" charset="-128"/>
              </a:rPr>
              <a:t>なプログラム等の送信を行う</a:t>
            </a:r>
          </a:p>
          <a:p>
            <a:r>
              <a:rPr lang="en-US" altLang="ja-JP" sz="900" dirty="0">
                <a:latin typeface="Meiryo UI" panose="020B0604030504040204" pitchFamily="50" charset="-128"/>
                <a:ea typeface="Meiryo UI" panose="020B0604030504040204" pitchFamily="50" charset="-128"/>
              </a:rPr>
              <a:t>6</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法令</a:t>
            </a:r>
            <a:r>
              <a:rPr lang="ja-JP" altLang="en-US" sz="900" dirty="0">
                <a:latin typeface="Meiryo UI" panose="020B0604030504040204" pitchFamily="50" charset="-128"/>
                <a:ea typeface="Meiryo UI" panose="020B0604030504040204" pitchFamily="50" charset="-128"/>
              </a:rPr>
              <a:t>、公序良俗等に反する行為</a:t>
            </a:r>
          </a:p>
          <a:p>
            <a:r>
              <a:rPr lang="en-US" altLang="ja-JP" sz="900" dirty="0">
                <a:latin typeface="Meiryo UI" panose="020B0604030504040204" pitchFamily="50" charset="-128"/>
                <a:ea typeface="Meiryo UI" panose="020B0604030504040204" pitchFamily="50" charset="-128"/>
              </a:rPr>
              <a:t>7</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その</a:t>
            </a:r>
            <a:r>
              <a:rPr lang="ja-JP" altLang="en-US" sz="900" dirty="0">
                <a:latin typeface="Meiryo UI" panose="020B0604030504040204" pitchFamily="50" charset="-128"/>
                <a:ea typeface="Meiryo UI" panose="020B0604030504040204" pitchFamily="50" charset="-128"/>
              </a:rPr>
              <a:t>外、運営側に支障を与え、第三者の権利を不当に害する</a:t>
            </a:r>
            <a:r>
              <a:rPr lang="ja-JP" altLang="en-US" sz="900" dirty="0" smtClean="0">
                <a:latin typeface="Meiryo UI" panose="020B0604030504040204" pitchFamily="50" charset="-128"/>
                <a:ea typeface="Meiryo UI" panose="020B0604030504040204" pitchFamily="50" charset="-128"/>
              </a:rPr>
              <a:t>行為</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solidFill>
                  <a:srgbClr val="FF0000"/>
                </a:solidFill>
                <a:latin typeface="Meiryo UI" panose="020B0604030504040204" pitchFamily="50" charset="-128"/>
                <a:ea typeface="Meiryo UI" panose="020B0604030504040204" pitchFamily="50" charset="-128"/>
              </a:rPr>
              <a:t>不正</a:t>
            </a:r>
            <a:r>
              <a:rPr lang="ja-JP" altLang="en-US" sz="900" dirty="0">
                <a:solidFill>
                  <a:srgbClr val="FF0000"/>
                </a:solidFill>
                <a:latin typeface="Meiryo UI" panose="020B0604030504040204" pitchFamily="50" charset="-128"/>
                <a:ea typeface="Meiryo UI" panose="020B0604030504040204" pitchFamily="50" charset="-128"/>
              </a:rPr>
              <a:t>行為</a:t>
            </a:r>
            <a:r>
              <a:rPr lang="ja-JP" altLang="en-US" sz="900" dirty="0" smtClean="0">
                <a:solidFill>
                  <a:srgbClr val="FF0000"/>
                </a:solidFill>
                <a:latin typeface="Meiryo UI" panose="020B0604030504040204" pitchFamily="50" charset="-128"/>
                <a:ea typeface="Meiryo UI" panose="020B0604030504040204" pitchFamily="50" charset="-128"/>
              </a:rPr>
              <a:t>が確認された場合にはスコアを無効とすることがあります。</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8348989"/>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免責事項</a:t>
            </a:r>
            <a:endParaRPr lang="ja-JP" altLang="ja-JP" sz="105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7375" y="8533886"/>
            <a:ext cx="6858000"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受験者側の機器、通信に起因する損害、また、</a:t>
            </a:r>
            <a:r>
              <a:rPr lang="en-US" altLang="ja-JP" sz="900" dirty="0" smtClean="0">
                <a:latin typeface="Meiryo UI" panose="020B0604030504040204" pitchFamily="50" charset="-128"/>
                <a:ea typeface="Meiryo UI" panose="020B0604030504040204" pitchFamily="50" charset="-128"/>
              </a:rPr>
              <a:t>TOEIC </a:t>
            </a:r>
            <a:r>
              <a:rPr lang="en-US" altLang="ja-JP" sz="900" dirty="0">
                <a:latin typeface="Meiryo UI" panose="020B0604030504040204" pitchFamily="50" charset="-128"/>
                <a:ea typeface="Meiryo UI" panose="020B0604030504040204" pitchFamily="50" charset="-128"/>
              </a:rPr>
              <a:t>Listening &amp; Reading IP</a:t>
            </a:r>
            <a:r>
              <a:rPr lang="ja-JP" altLang="en-US" sz="900" dirty="0">
                <a:latin typeface="Meiryo UI" panose="020B0604030504040204" pitchFamily="50" charset="-128"/>
                <a:ea typeface="Meiryo UI" panose="020B0604030504040204" pitchFamily="50" charset="-128"/>
              </a:rPr>
              <a:t>テスト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オンライン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およびサイトに関する変更、停止、廃止</a:t>
            </a:r>
            <a:r>
              <a:rPr lang="ja-JP" altLang="en-US" sz="900" dirty="0" smtClean="0">
                <a:latin typeface="Meiryo UI" panose="020B0604030504040204" pitchFamily="50" charset="-128"/>
                <a:ea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起因</a:t>
            </a:r>
            <a:r>
              <a:rPr lang="ja-JP" altLang="en-US" sz="900" dirty="0">
                <a:latin typeface="Meiryo UI" panose="020B0604030504040204" pitchFamily="50" charset="-128"/>
                <a:ea typeface="Meiryo UI" panose="020B0604030504040204" pitchFamily="50" charset="-128"/>
              </a:rPr>
              <a:t>する損害について、運営側は一切の責任を負いません。</a:t>
            </a:r>
          </a:p>
        </p:txBody>
      </p:sp>
      <p:sp>
        <p:nvSpPr>
          <p:cNvPr id="31" name="テキスト ボックス 30"/>
          <p:cNvSpPr txBox="1"/>
          <p:nvPr/>
        </p:nvSpPr>
        <p:spPr>
          <a:xfrm>
            <a:off x="6589214" y="8837378"/>
            <a:ext cx="276038" cy="307777"/>
          </a:xfrm>
          <a:prstGeom prst="rect">
            <a:avLst/>
          </a:prstGeom>
          <a:noFill/>
        </p:spPr>
        <p:txBody>
          <a:bodyPr wrap="none" rtlCol="0">
            <a:spAutoFit/>
          </a:bodyPr>
          <a:lstStyle/>
          <a:p>
            <a:r>
              <a:rPr kumimoji="1" lang="en-US" altLang="ja-JP" sz="1400" dirty="0" smtClean="0"/>
              <a:t>2</a:t>
            </a:r>
            <a:endParaRPr kumimoji="1" lang="ja-JP" altLang="en-US" sz="1400" dirty="0"/>
          </a:p>
        </p:txBody>
      </p:sp>
    </p:spTree>
    <p:extLst>
      <p:ext uri="{BB962C8B-B14F-4D97-AF65-F5344CB8AC3E}">
        <p14:creationId xmlns:p14="http://schemas.microsoft.com/office/powerpoint/2010/main" val="228449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47054662"/>
              </p:ext>
            </p:extLst>
          </p:nvPr>
        </p:nvGraphicFramePr>
        <p:xfrm>
          <a:off x="75874" y="347336"/>
          <a:ext cx="6693060" cy="8590602"/>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233939">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貴団体ご担当者より連絡された</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「受験者情報登録完了通知メール」を確認してください。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受験者情報登録完了通知メール記載のテスト受験用</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にアクセスし</a:t>
                      </a:r>
                    </a:p>
                    <a:p>
                      <a:pPr marL="0" algn="l" defTabSz="685800" rtl="0" eaLnBrk="1" latinLnBrk="0" hangingPunct="1"/>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err="1"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とパスワードを入力の上、「ログイン」をクリック。</a:t>
                      </a:r>
                    </a:p>
                    <a:p>
                      <a:pPr marL="0" marR="0" lvl="0" indent="0" algn="l" defTabSz="685800" rtl="0" eaLnBrk="1" fontAlgn="auto" latinLnBrk="0" hangingPunct="1">
                        <a:lnSpc>
                          <a:spcPct val="100000"/>
                        </a:lnSpc>
                        <a:spcBef>
                          <a:spcPts val="0"/>
                        </a:spcBef>
                        <a:spcAft>
                          <a:spcPts val="0"/>
                        </a:spcAft>
                        <a:buClrTx/>
                        <a:buSzTx/>
                        <a:buFontTx/>
                        <a:buNone/>
                        <a:tabLst>
                          <a:tab pos="714375" algn="l"/>
                        </a:tabLst>
                        <a:defRPr/>
                      </a:pP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パスワード：</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アルファベット小文字で</a:t>
                      </a:r>
                      <a:r>
                        <a:rPr kumimoji="1" lang="ja-JP" altLang="en-US" sz="800" b="1" kern="1200" dirty="0" err="1" smtClean="0">
                          <a:solidFill>
                            <a:srgbClr val="FF0000"/>
                          </a:solidFill>
                          <a:latin typeface="Meiryo UI" panose="020B0604030504040204" pitchFamily="50" charset="-128"/>
                          <a:ea typeface="Meiryo UI" panose="020B0604030504040204" pitchFamily="50" charset="-128"/>
                          <a:cs typeface="Arial" panose="020B0604020202020204" pitchFamily="34" charset="0"/>
                        </a:rPr>
                        <a:t>ｍ</a:t>
                      </a: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、続けて</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生年月日を数字</a:t>
                      </a:r>
                      <a:r>
                        <a:rPr kumimoji="1" lang="en-US" altLang="ja-JP"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8</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桁</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で</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tab pos="714375" algn="l"/>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入力してください。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例</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)2003</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年</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4</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月</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日の場合→</a:t>
                      </a:r>
                      <a:r>
                        <a:rPr kumimoji="1" lang="ja-JP" altLang="en-US" sz="800" kern="12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ｍ</a:t>
                      </a:r>
                      <a:r>
                        <a:rPr kumimoji="1" lang="en-US" altLang="ja-JP"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0030402</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98423">
                <a:tc gridSpan="2">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606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3.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登録情報を確認の上、「アンケート回答／試験実施」をクリック。登録情報に修正がある場合は「登録情報更新」をクリックし、情報を修正してください。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4.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アンケートに回答してください。　■属性</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6</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ご担当者より指示があった場合のみ入力してください。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「入力ルール」のリンクをクリックすると別タブで入力ルールが表示されるので、それに従って</a:t>
                      </a:r>
                      <a:r>
                        <a:rPr kumimoji="1" lang="ja-JP" altLang="en-US"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入力ください。</a:t>
                      </a:r>
                      <a:endPar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5. </a:t>
                      </a:r>
                      <a:r>
                        <a:rPr kumimoji="1" lang="ja-JP" altLang="en-US"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「確認画面へ進む」をクリックし、回答完了してください。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0" y="101641"/>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画面イメージ～テスト開始からテスト終了までの流れ～</a:t>
            </a:r>
          </a:p>
        </p:txBody>
      </p:sp>
      <p:grpSp>
        <p:nvGrpSpPr>
          <p:cNvPr id="29" name="グループ化 28"/>
          <p:cNvGrpSpPr/>
          <p:nvPr/>
        </p:nvGrpSpPr>
        <p:grpSpPr>
          <a:xfrm>
            <a:off x="6093046" y="0"/>
            <a:ext cx="764953" cy="246221"/>
            <a:chOff x="5940402" y="90100"/>
            <a:chExt cx="764953" cy="246221"/>
          </a:xfrm>
        </p:grpSpPr>
        <p:sp>
          <p:nvSpPr>
            <p:cNvPr id="30" name="正方形/長方形 29"/>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4" name="テキスト ボックス 33"/>
          <p:cNvSpPr txBox="1"/>
          <p:nvPr/>
        </p:nvSpPr>
        <p:spPr>
          <a:xfrm>
            <a:off x="6589214" y="8837378"/>
            <a:ext cx="276038" cy="307777"/>
          </a:xfrm>
          <a:prstGeom prst="rect">
            <a:avLst/>
          </a:prstGeom>
          <a:noFill/>
        </p:spPr>
        <p:txBody>
          <a:bodyPr wrap="none" rtlCol="0">
            <a:spAutoFit/>
          </a:bodyPr>
          <a:lstStyle/>
          <a:p>
            <a:r>
              <a:rPr lang="en-US" altLang="ja-JP" sz="1400" dirty="0"/>
              <a:t>3</a:t>
            </a:r>
            <a:endParaRPr lang="en-US" altLang="ja-JP" sz="1400" dirty="0" smtClean="0"/>
          </a:p>
        </p:txBody>
      </p:sp>
      <p:pic>
        <p:nvPicPr>
          <p:cNvPr id="5" name="図 4"/>
          <p:cNvPicPr>
            <a:picLocks noChangeAspect="1"/>
          </p:cNvPicPr>
          <p:nvPr/>
        </p:nvPicPr>
        <p:blipFill>
          <a:blip r:embed="rId2"/>
          <a:stretch>
            <a:fillRect/>
          </a:stretch>
        </p:blipFill>
        <p:spPr>
          <a:xfrm>
            <a:off x="179381" y="5177335"/>
            <a:ext cx="3111663" cy="3089993"/>
          </a:xfrm>
          <a:prstGeom prst="rect">
            <a:avLst/>
          </a:prstGeom>
          <a:ln>
            <a:solidFill>
              <a:schemeClr val="tx1"/>
            </a:solidFill>
          </a:ln>
        </p:spPr>
      </p:pic>
      <p:pic>
        <p:nvPicPr>
          <p:cNvPr id="3" name="図 2"/>
          <p:cNvPicPr>
            <a:picLocks noChangeAspect="1"/>
          </p:cNvPicPr>
          <p:nvPr/>
        </p:nvPicPr>
        <p:blipFill>
          <a:blip r:embed="rId3"/>
          <a:stretch>
            <a:fillRect/>
          </a:stretch>
        </p:blipFill>
        <p:spPr>
          <a:xfrm>
            <a:off x="3621221" y="5177335"/>
            <a:ext cx="3047592" cy="2997080"/>
          </a:xfrm>
          <a:prstGeom prst="rect">
            <a:avLst/>
          </a:prstGeom>
          <a:ln>
            <a:solidFill>
              <a:schemeClr val="tx1"/>
            </a:solidFill>
          </a:ln>
        </p:spPr>
      </p:pic>
      <p:sp>
        <p:nvSpPr>
          <p:cNvPr id="7" name="フローチャート: 抜出し 6"/>
          <p:cNvSpPr/>
          <p:nvPr/>
        </p:nvSpPr>
        <p:spPr>
          <a:xfrm rot="5400000">
            <a:off x="3216730" y="6665181"/>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558282" y="473175"/>
            <a:ext cx="3111663" cy="1528634"/>
            <a:chOff x="3615514" y="6603979"/>
            <a:chExt cx="2997202" cy="1495396"/>
          </a:xfrm>
        </p:grpSpPr>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514" y="6603979"/>
              <a:ext cx="2997202" cy="1495396"/>
            </a:xfrm>
            <a:prstGeom prst="rect">
              <a:avLst/>
            </a:prstGeom>
            <a:ln>
              <a:solidFill>
                <a:schemeClr val="tx1"/>
              </a:solidFill>
            </a:ln>
          </p:spPr>
        </p:pic>
        <p:sp>
          <p:nvSpPr>
            <p:cNvPr id="43" name="正方形/長方形 42"/>
            <p:cNvSpPr/>
            <p:nvPr/>
          </p:nvSpPr>
          <p:spPr>
            <a:xfrm>
              <a:off x="4365414" y="7580651"/>
              <a:ext cx="1161626"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365414" y="7738916"/>
              <a:ext cx="1161626"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179382" y="3277226"/>
            <a:ext cx="3111662" cy="1811149"/>
            <a:chOff x="0" y="0"/>
            <a:chExt cx="4601638" cy="2343378"/>
          </a:xfrm>
        </p:grpSpPr>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601638" cy="2343378"/>
            </a:xfrm>
            <a:prstGeom prst="rect">
              <a:avLst/>
            </a:prstGeom>
            <a:ln>
              <a:solidFill>
                <a:schemeClr val="tx1"/>
              </a:solidFill>
            </a:ln>
          </p:spPr>
        </p:pic>
        <p:sp>
          <p:nvSpPr>
            <p:cNvPr id="47" name="正方形/長方形 46"/>
            <p:cNvSpPr/>
            <p:nvPr/>
          </p:nvSpPr>
          <p:spPr>
            <a:xfrm>
              <a:off x="1114955" y="923924"/>
              <a:ext cx="447675" cy="133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8" name="正方形/長方形 47"/>
          <p:cNvSpPr/>
          <p:nvPr/>
        </p:nvSpPr>
        <p:spPr>
          <a:xfrm>
            <a:off x="1236044" y="4909110"/>
            <a:ext cx="1021390" cy="179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吹き出し 48"/>
          <p:cNvSpPr/>
          <p:nvPr/>
        </p:nvSpPr>
        <p:spPr>
          <a:xfrm>
            <a:off x="6990065" y="2430467"/>
            <a:ext cx="1021976" cy="451822"/>
          </a:xfrm>
          <a:prstGeom prst="wedgeRoundRectCallout">
            <a:avLst>
              <a:gd name="adj1" fmla="val -57591"/>
              <a:gd name="adj2" fmla="val 27196"/>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要</a:t>
            </a:r>
            <a:r>
              <a:rPr lang="ja-JP" altLang="en-US" dirty="0"/>
              <a:t>確認</a:t>
            </a:r>
            <a:endParaRPr kumimoji="1" lang="ja-JP" altLang="en-US" dirty="0"/>
          </a:p>
        </p:txBody>
      </p:sp>
      <p:pic>
        <p:nvPicPr>
          <p:cNvPr id="33" name="図 32"/>
          <p:cNvPicPr>
            <a:picLocks noChangeAspect="1"/>
          </p:cNvPicPr>
          <p:nvPr/>
        </p:nvPicPr>
        <p:blipFill>
          <a:blip r:embed="rId6"/>
          <a:stretch>
            <a:fillRect/>
          </a:stretch>
        </p:blipFill>
        <p:spPr>
          <a:xfrm>
            <a:off x="179381" y="468744"/>
            <a:ext cx="3089011" cy="1533065"/>
          </a:xfrm>
          <a:prstGeom prst="rect">
            <a:avLst/>
          </a:prstGeom>
          <a:ln>
            <a:solidFill>
              <a:schemeClr val="tx1">
                <a:lumMod val="85000"/>
                <a:lumOff val="15000"/>
              </a:schemeClr>
            </a:solidFill>
          </a:ln>
        </p:spPr>
      </p:pic>
      <p:sp>
        <p:nvSpPr>
          <p:cNvPr id="35" name="正方形/長方形 34"/>
          <p:cNvSpPr/>
          <p:nvPr/>
        </p:nvSpPr>
        <p:spPr>
          <a:xfrm>
            <a:off x="373796" y="1227636"/>
            <a:ext cx="2255285" cy="123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28850" y="875575"/>
            <a:ext cx="589617" cy="129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153486" y="1660406"/>
            <a:ext cx="1137558" cy="186191"/>
          </a:xfrm>
          <a:prstGeom prst="rect">
            <a:avLst/>
          </a:prstGeom>
          <a:solidFill>
            <a:srgbClr val="002060"/>
          </a:solid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900" dirty="0">
                <a:solidFill>
                  <a:schemeClr val="bg1"/>
                </a:solidFill>
                <a:latin typeface="Arial" panose="020B0604020202020204" pitchFamily="34" charset="0"/>
                <a:cs typeface="Arial" panose="020B0604020202020204" pitchFamily="34" charset="0"/>
              </a:rPr>
              <a:t>テスト受験用</a:t>
            </a:r>
            <a:r>
              <a:rPr kumimoji="1" lang="en-US" altLang="ja-JP" sz="900" dirty="0">
                <a:solidFill>
                  <a:schemeClr val="bg1"/>
                </a:solidFill>
                <a:latin typeface="Arial" panose="020B0604020202020204" pitchFamily="34" charset="0"/>
                <a:cs typeface="Arial" panose="020B0604020202020204" pitchFamily="34" charset="0"/>
              </a:rPr>
              <a:t>URL</a:t>
            </a:r>
          </a:p>
        </p:txBody>
      </p:sp>
      <p:sp>
        <p:nvSpPr>
          <p:cNvPr id="39" name="AutoShape 33"/>
          <p:cNvSpPr>
            <a:spLocks noChangeArrowheads="1"/>
          </p:cNvSpPr>
          <p:nvPr/>
        </p:nvSpPr>
        <p:spPr bwMode="auto">
          <a:xfrm rot="11984170">
            <a:off x="2237100" y="1421862"/>
            <a:ext cx="579568" cy="141253"/>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40" name="正方形/長方形 39"/>
          <p:cNvSpPr/>
          <p:nvPr/>
        </p:nvSpPr>
        <p:spPr>
          <a:xfrm>
            <a:off x="281852" y="6051814"/>
            <a:ext cx="2912113" cy="170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81852" y="6223266"/>
            <a:ext cx="2912107" cy="170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584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96212752"/>
              </p:ext>
            </p:extLst>
          </p:nvPr>
        </p:nvGraphicFramePr>
        <p:xfrm>
          <a:off x="75874" y="367099"/>
          <a:ext cx="6693060" cy="840690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3488621">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30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6.</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必要に応じて</a:t>
                      </a: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「受験のしおり」の内容をご確認ください。</a:t>
                      </a:r>
                      <a:endPar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「受験のしおり」は本書と同じ内容です。</a:t>
                      </a:r>
                      <a:endPar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7. </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「受験する」をクリック。</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smtClean="0">
                          <a:effectLst/>
                          <a:latin typeface="Meiryo UI" panose="020B0604030504040204" pitchFamily="50" charset="-128"/>
                          <a:ea typeface="Meiryo UI" panose="020B0604030504040204" pitchFamily="50" charset="-128"/>
                        </a:rPr>
                        <a:t>　　</a:t>
                      </a:r>
                      <a:r>
                        <a:rPr lang="en-US" altLang="ja-JP" sz="800" dirty="0" smtClean="0">
                          <a:effectLst/>
                          <a:latin typeface="Meiryo UI" panose="020B0604030504040204" pitchFamily="50" charset="-128"/>
                          <a:ea typeface="Meiryo UI" panose="020B0604030504040204" pitchFamily="50" charset="-128"/>
                        </a:rPr>
                        <a:t>※</a:t>
                      </a:r>
                      <a:r>
                        <a:rPr lang="ja-JP" altLang="en-US" sz="800" dirty="0" smtClean="0">
                          <a:effectLst/>
                          <a:latin typeface="Meiryo UI" panose="020B0604030504040204" pitchFamily="50" charset="-128"/>
                          <a:ea typeface="Meiryo UI" panose="020B0604030504040204" pitchFamily="50" charset="-128"/>
                        </a:rPr>
                        <a:t>タブレット（</a:t>
                      </a:r>
                      <a:r>
                        <a:rPr lang="en-US" altLang="ja-JP" sz="800" dirty="0" smtClean="0">
                          <a:effectLst/>
                          <a:latin typeface="Meiryo UI" panose="020B0604030504040204" pitchFamily="50" charset="-128"/>
                          <a:ea typeface="Meiryo UI" panose="020B0604030504040204" pitchFamily="50" charset="-128"/>
                        </a:rPr>
                        <a:t>iPad</a:t>
                      </a:r>
                      <a:r>
                        <a:rPr lang="ja-JP" altLang="en-US" sz="800" dirty="0" smtClean="0">
                          <a:effectLst/>
                          <a:latin typeface="Meiryo UI" panose="020B0604030504040204" pitchFamily="50" charset="-128"/>
                          <a:ea typeface="Meiryo UI" panose="020B0604030504040204" pitchFamily="50" charset="-128"/>
                        </a:rPr>
                        <a:t>）で受験される際は</a:t>
                      </a:r>
                      <a:r>
                        <a:rPr lang="en-US" altLang="ja-JP" sz="800" dirty="0" smtClean="0">
                          <a:effectLst/>
                          <a:latin typeface="Meiryo UI" panose="020B0604030504040204" pitchFamily="50" charset="-128"/>
                          <a:ea typeface="Meiryo UI" panose="020B0604030504040204" pitchFamily="50" charset="-128"/>
                        </a:rPr>
                        <a:t>App Store</a:t>
                      </a:r>
                      <a:r>
                        <a:rPr lang="ja-JP" altLang="en-US" sz="800" dirty="0" smtClean="0">
                          <a:effectLst/>
                          <a:latin typeface="Meiryo UI" panose="020B0604030504040204" pitchFamily="50" charset="-128"/>
                          <a:ea typeface="Meiryo UI" panose="020B0604030504040204" pitchFamily="50" charset="-128"/>
                        </a:rPr>
                        <a:t>のボタンをタップ。</a:t>
                      </a:r>
                      <a:endParaRPr lang="en-US" altLang="ja-JP" sz="800" dirty="0" smtClean="0">
                        <a:effectLst/>
                        <a:latin typeface="Meiryo UI" panose="020B0604030504040204" pitchFamily="50" charset="-128"/>
                        <a:ea typeface="Meiryo UI" panose="020B0604030504040204" pitchFamily="50" charset="-128"/>
                      </a:endParaRPr>
                    </a:p>
                    <a:p>
                      <a:r>
                        <a:rPr kumimoji="1" lang="ja-JP" altLang="en-US" sz="800" dirty="0" smtClean="0">
                          <a:effectLst/>
                          <a:latin typeface="Meiryo UI" panose="020B0604030504040204" pitchFamily="50" charset="-128"/>
                          <a:ea typeface="Meiryo UI" panose="020B0604030504040204" pitchFamily="50" charset="-128"/>
                          <a:cs typeface="Arial" panose="020B0604020202020204" pitchFamily="34" charset="0"/>
                        </a:rPr>
                        <a:t>　　　</a:t>
                      </a:r>
                      <a:r>
                        <a:rPr kumimoji="1" lang="ja-JP" altLang="en-US" sz="800" baseline="0" dirty="0" smtClean="0">
                          <a:effectLst/>
                          <a:latin typeface="Meiryo UI" panose="020B0604030504040204" pitchFamily="50" charset="-128"/>
                          <a:ea typeface="Meiryo UI" panose="020B0604030504040204" pitchFamily="50" charset="-128"/>
                          <a:cs typeface="Arial" panose="020B0604020202020204" pitchFamily="34" charset="0"/>
                        </a:rPr>
                        <a:t> 巻末のアプリインストール手順に従って受験してください。</a:t>
                      </a:r>
                      <a:endParaRPr kumimoji="1" lang="en-US" altLang="ja-JP" sz="800" baseline="0" dirty="0" smtClean="0">
                        <a:effectLst/>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スマートフォンおよびシンクライアント端末での受験はできません。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2311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479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8.</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9.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tx1"/>
                          </a:solidFill>
                          <a:latin typeface="Arial" panose="020B0604020202020204" pitchFamily="34" charset="0"/>
                          <a:ea typeface="+mn-ea"/>
                          <a:cs typeface="Arial" panose="020B0604020202020204" pitchFamily="34" charset="0"/>
                        </a:rPr>
                        <a:t>Start Test</a:t>
                      </a:r>
                      <a:r>
                        <a:rPr kumimoji="1" lang="ja-JP" altLang="en-US" sz="800" kern="1200" dirty="0" smtClean="0">
                          <a:solidFill>
                            <a:schemeClr val="tx1"/>
                          </a:solidFill>
                          <a:latin typeface="Arial" panose="020B0604020202020204" pitchFamily="34" charset="0"/>
                          <a:ea typeface="+mn-ea"/>
                          <a:cs typeface="Arial" panose="020B0604020202020204" pitchFamily="34" charset="0"/>
                        </a:rPr>
                        <a:t>」をクリック。</a:t>
                      </a:r>
                      <a:endParaRPr kumimoji="1" lang="en-US" altLang="ja-JP" sz="800" kern="1200" dirty="0" smtClean="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626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8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10.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Continue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11.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表示されている遵守事項に同意の上</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Yes</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を選択し、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13" name="グループ化 12"/>
          <p:cNvGrpSpPr/>
          <p:nvPr/>
        </p:nvGrpSpPr>
        <p:grpSpPr>
          <a:xfrm>
            <a:off x="290325" y="4530947"/>
            <a:ext cx="2980922" cy="1867186"/>
            <a:chOff x="0" y="0"/>
            <a:chExt cx="3943350" cy="2552700"/>
          </a:xfrm>
        </p:grpSpPr>
        <p:pic>
          <p:nvPicPr>
            <p:cNvPr id="14" name="図 13"/>
            <p:cNvPicPr>
              <a:picLocks noChangeAspect="1"/>
            </p:cNvPicPr>
            <p:nvPr/>
          </p:nvPicPr>
          <p:blipFill rotWithShape="1">
            <a:blip r:embed="rId2"/>
            <a:srcRect l="3313" t="8976" r="5245" b="22298"/>
            <a:stretch/>
          </p:blipFill>
          <p:spPr>
            <a:xfrm>
              <a:off x="0" y="0"/>
              <a:ext cx="3943350" cy="2552700"/>
            </a:xfrm>
            <a:prstGeom prst="rect">
              <a:avLst/>
            </a:prstGeom>
            <a:ln>
              <a:solidFill>
                <a:schemeClr val="tx1"/>
              </a:solidFill>
            </a:ln>
          </p:spPr>
        </p:pic>
        <p:sp>
          <p:nvSpPr>
            <p:cNvPr id="15" name="正方形/長方形 14"/>
            <p:cNvSpPr/>
            <p:nvPr/>
          </p:nvSpPr>
          <p:spPr>
            <a:xfrm>
              <a:off x="38099" y="428625"/>
              <a:ext cx="352425" cy="9525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6" name="正方形/長方形 15"/>
          <p:cNvSpPr/>
          <p:nvPr/>
        </p:nvSpPr>
        <p:spPr>
          <a:xfrm>
            <a:off x="316542" y="4939197"/>
            <a:ext cx="1082246" cy="346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p:cNvGrpSpPr/>
          <p:nvPr/>
        </p:nvGrpSpPr>
        <p:grpSpPr>
          <a:xfrm>
            <a:off x="4155547" y="2766353"/>
            <a:ext cx="1872896" cy="1560114"/>
            <a:chOff x="4155371" y="1445553"/>
            <a:chExt cx="1872896" cy="1560114"/>
          </a:xfrm>
        </p:grpSpPr>
        <p:sp>
          <p:nvSpPr>
            <p:cNvPr id="19" name="正方形/長方形 18"/>
            <p:cNvSpPr/>
            <p:nvPr/>
          </p:nvSpPr>
          <p:spPr>
            <a:xfrm>
              <a:off x="4864222" y="1445553"/>
              <a:ext cx="472598" cy="1554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p:cNvSpPr/>
            <p:nvPr/>
          </p:nvSpPr>
          <p:spPr>
            <a:xfrm>
              <a:off x="4155371" y="2664928"/>
              <a:ext cx="618013" cy="23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p:cNvSpPr/>
            <p:nvPr/>
          </p:nvSpPr>
          <p:spPr>
            <a:xfrm>
              <a:off x="5459715" y="2745699"/>
              <a:ext cx="568552" cy="25996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3" name="図 32"/>
          <p:cNvPicPr/>
          <p:nvPr/>
        </p:nvPicPr>
        <p:blipFill rotWithShape="1">
          <a:blip r:embed="rId3"/>
          <a:srcRect t="7144" b="7727"/>
          <a:stretch/>
        </p:blipFill>
        <p:spPr>
          <a:xfrm>
            <a:off x="3628635" y="4657281"/>
            <a:ext cx="2981004" cy="1614518"/>
          </a:xfrm>
          <a:prstGeom prst="rect">
            <a:avLst/>
          </a:prstGeom>
          <a:ln>
            <a:solidFill>
              <a:schemeClr val="tx1"/>
            </a:solidFill>
          </a:ln>
        </p:spPr>
      </p:pic>
      <p:sp>
        <p:nvSpPr>
          <p:cNvPr id="34" name="正方形/長方形 33"/>
          <p:cNvSpPr/>
          <p:nvPr/>
        </p:nvSpPr>
        <p:spPr>
          <a:xfrm>
            <a:off x="6178714" y="5090715"/>
            <a:ext cx="273051" cy="206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p:cNvPicPr/>
          <p:nvPr/>
        </p:nvPicPr>
        <p:blipFill rotWithShape="1">
          <a:blip r:embed="rId4"/>
          <a:srcRect t="4762" b="8322"/>
          <a:stretch/>
        </p:blipFill>
        <p:spPr>
          <a:xfrm>
            <a:off x="290560" y="6851598"/>
            <a:ext cx="2981004" cy="1614518"/>
          </a:xfrm>
          <a:prstGeom prst="rect">
            <a:avLst/>
          </a:prstGeom>
          <a:ln>
            <a:solidFill>
              <a:schemeClr val="tx1"/>
            </a:solidFill>
          </a:ln>
        </p:spPr>
      </p:pic>
      <p:pic>
        <p:nvPicPr>
          <p:cNvPr id="36" name="図 35"/>
          <p:cNvPicPr/>
          <p:nvPr/>
        </p:nvPicPr>
        <p:blipFill rotWithShape="1">
          <a:blip r:embed="rId5"/>
          <a:srcRect t="5953" b="4750"/>
          <a:stretch/>
        </p:blipFill>
        <p:spPr>
          <a:xfrm>
            <a:off x="3641746" y="6851598"/>
            <a:ext cx="2981004" cy="1614518"/>
          </a:xfrm>
          <a:prstGeom prst="rect">
            <a:avLst/>
          </a:prstGeom>
          <a:ln>
            <a:solidFill>
              <a:schemeClr val="tx1"/>
            </a:solidFill>
          </a:ln>
        </p:spPr>
      </p:pic>
      <p:sp>
        <p:nvSpPr>
          <p:cNvPr id="37" name="正方形/長方形 36"/>
          <p:cNvSpPr/>
          <p:nvPr/>
        </p:nvSpPr>
        <p:spPr>
          <a:xfrm>
            <a:off x="1575375" y="7896107"/>
            <a:ext cx="406401" cy="139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4401126" y="7676996"/>
            <a:ext cx="146050" cy="76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6589214" y="8837378"/>
            <a:ext cx="276038" cy="307777"/>
          </a:xfrm>
          <a:prstGeom prst="rect">
            <a:avLst/>
          </a:prstGeom>
          <a:noFill/>
        </p:spPr>
        <p:txBody>
          <a:bodyPr wrap="none" rtlCol="0">
            <a:spAutoFit/>
          </a:bodyPr>
          <a:lstStyle/>
          <a:p>
            <a:r>
              <a:rPr lang="en-US" altLang="ja-JP" sz="1400" dirty="0"/>
              <a:t>4</a:t>
            </a:r>
            <a:endParaRPr kumimoji="1" lang="ja-JP" altLang="en-US" sz="1400" dirty="0"/>
          </a:p>
        </p:txBody>
      </p:sp>
      <p:pic>
        <p:nvPicPr>
          <p:cNvPr id="25" name="図 24"/>
          <p:cNvPicPr>
            <a:picLocks noChangeAspect="1"/>
          </p:cNvPicPr>
          <p:nvPr/>
        </p:nvPicPr>
        <p:blipFill rotWithShape="1">
          <a:blip r:embed="rId6"/>
          <a:srcRect t="-1" b="27983"/>
          <a:stretch/>
        </p:blipFill>
        <p:spPr>
          <a:xfrm>
            <a:off x="256789" y="631522"/>
            <a:ext cx="2981004" cy="2968206"/>
          </a:xfrm>
          <a:prstGeom prst="rect">
            <a:avLst/>
          </a:prstGeom>
          <a:ln>
            <a:solidFill>
              <a:schemeClr val="tx1"/>
            </a:solidFill>
          </a:ln>
        </p:spPr>
      </p:pic>
      <p:sp>
        <p:nvSpPr>
          <p:cNvPr id="9" name="正方形/長方形 8"/>
          <p:cNvSpPr/>
          <p:nvPr/>
        </p:nvSpPr>
        <p:spPr>
          <a:xfrm>
            <a:off x="1436430" y="1675282"/>
            <a:ext cx="617217" cy="1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3628635" y="646852"/>
            <a:ext cx="2981004" cy="2968206"/>
            <a:chOff x="3596720" y="431055"/>
            <a:chExt cx="2981004" cy="2968206"/>
          </a:xfrm>
        </p:grpSpPr>
        <p:pic>
          <p:nvPicPr>
            <p:cNvPr id="27" name="図 26"/>
            <p:cNvPicPr>
              <a:picLocks noChangeAspect="1"/>
            </p:cNvPicPr>
            <p:nvPr/>
          </p:nvPicPr>
          <p:blipFill rotWithShape="1">
            <a:blip r:embed="rId6"/>
            <a:srcRect t="-1" b="27983"/>
            <a:stretch/>
          </p:blipFill>
          <p:spPr>
            <a:xfrm>
              <a:off x="3596720" y="431055"/>
              <a:ext cx="2981004" cy="2968206"/>
            </a:xfrm>
            <a:prstGeom prst="rect">
              <a:avLst/>
            </a:prstGeom>
            <a:ln>
              <a:solidFill>
                <a:schemeClr val="tx1"/>
              </a:solidFill>
            </a:ln>
          </p:spPr>
        </p:pic>
        <p:sp>
          <p:nvSpPr>
            <p:cNvPr id="28" name="正方形/長方形 27"/>
            <p:cNvSpPr/>
            <p:nvPr/>
          </p:nvSpPr>
          <p:spPr>
            <a:xfrm>
              <a:off x="4864222" y="1445553"/>
              <a:ext cx="472598" cy="1554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sp>
          <p:nvSpPr>
            <p:cNvPr id="29" name="正方形/長方形 28"/>
            <p:cNvSpPr/>
            <p:nvPr/>
          </p:nvSpPr>
          <p:spPr>
            <a:xfrm>
              <a:off x="4155371" y="2664928"/>
              <a:ext cx="618013" cy="23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sp>
          <p:nvSpPr>
            <p:cNvPr id="39" name="正方形/長方形 38"/>
            <p:cNvSpPr/>
            <p:nvPr/>
          </p:nvSpPr>
          <p:spPr>
            <a:xfrm>
              <a:off x="5459715" y="2745699"/>
              <a:ext cx="568552" cy="25996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grpSp>
      <p:sp>
        <p:nvSpPr>
          <p:cNvPr id="32" name="正方形/長方形 31"/>
          <p:cNvSpPr/>
          <p:nvPr/>
        </p:nvSpPr>
        <p:spPr>
          <a:xfrm>
            <a:off x="5500737" y="2990199"/>
            <a:ext cx="540449" cy="215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43415" y="2910798"/>
            <a:ext cx="540449" cy="165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32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642360313"/>
              </p:ext>
            </p:extLst>
          </p:nvPr>
        </p:nvGraphicFramePr>
        <p:xfrm>
          <a:off x="75874" y="367099"/>
          <a:ext cx="6693060" cy="848704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63856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28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12.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テストセンター実施等に関する説明が</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画面表示されるので</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13.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禁止事項を確認し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11586">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14.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右上の</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Volume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を押下しカーソルを上下させ希望の音量に調整後</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※インターネット環境によっては、音声が出るまでに</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分かかることがあります</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また、テスト本編に支障が出ますので、ここで音声が聞こえることを</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baseline="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必ず</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確認してください。</a:t>
                      </a:r>
                      <a:endPar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15.</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テスト概要が音声で流れたあと、自動で画面が進みます。</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21454">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728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16. Listening Section</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が始まります。音声に従ってテストを進めてください</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17.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テストがすべて終了すると上記画面が表示されます。</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」をクリックし、テスト結果を確認してください。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スコア表示画面まで進まずにブラウザを閉じた場合、</a:t>
                      </a:r>
                      <a:endParaRPr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baseline="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採点されませんのでご注意ください。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5" name="グループ化 4"/>
          <p:cNvGrpSpPr/>
          <p:nvPr/>
        </p:nvGrpSpPr>
        <p:grpSpPr>
          <a:xfrm>
            <a:off x="245534" y="437056"/>
            <a:ext cx="2981004" cy="2465200"/>
            <a:chOff x="0" y="0"/>
            <a:chExt cx="3593532" cy="2750483"/>
          </a:xfrm>
        </p:grpSpPr>
        <p:pic>
          <p:nvPicPr>
            <p:cNvPr id="6" name="図 5"/>
            <p:cNvPicPr>
              <a:picLocks noChangeAspect="1"/>
            </p:cNvPicPr>
            <p:nvPr/>
          </p:nvPicPr>
          <p:blipFill>
            <a:blip r:embed="rId2"/>
            <a:stretch>
              <a:fillRect/>
            </a:stretch>
          </p:blipFill>
          <p:spPr>
            <a:xfrm>
              <a:off x="0" y="0"/>
              <a:ext cx="2665319" cy="1875232"/>
            </a:xfrm>
            <a:prstGeom prst="rect">
              <a:avLst/>
            </a:prstGeom>
            <a:ln>
              <a:solidFill>
                <a:sysClr val="windowText" lastClr="000000"/>
              </a:solidFill>
            </a:ln>
          </p:spPr>
        </p:pic>
        <p:pic>
          <p:nvPicPr>
            <p:cNvPr id="7" name="図 6"/>
            <p:cNvPicPr>
              <a:picLocks noChangeAspect="1"/>
            </p:cNvPicPr>
            <p:nvPr/>
          </p:nvPicPr>
          <p:blipFill>
            <a:blip r:embed="rId3"/>
            <a:stretch>
              <a:fillRect/>
            </a:stretch>
          </p:blipFill>
          <p:spPr>
            <a:xfrm>
              <a:off x="565338" y="606797"/>
              <a:ext cx="3028194" cy="2143686"/>
            </a:xfrm>
            <a:prstGeom prst="rect">
              <a:avLst/>
            </a:prstGeom>
            <a:ln>
              <a:solidFill>
                <a:sysClr val="windowText" lastClr="000000"/>
              </a:solidFill>
            </a:ln>
          </p:spPr>
        </p:pic>
      </p:grpSp>
      <p:pic>
        <p:nvPicPr>
          <p:cNvPr id="8" name="図 7"/>
          <p:cNvPicPr/>
          <p:nvPr/>
        </p:nvPicPr>
        <p:blipFill>
          <a:blip r:embed="rId4"/>
          <a:stretch>
            <a:fillRect/>
          </a:stretch>
        </p:blipFill>
        <p:spPr>
          <a:xfrm>
            <a:off x="3579247" y="486836"/>
            <a:ext cx="3050286" cy="1931085"/>
          </a:xfrm>
          <a:prstGeom prst="rect">
            <a:avLst/>
          </a:prstGeom>
          <a:ln>
            <a:solidFill>
              <a:sysClr val="windowText" lastClr="000000"/>
            </a:solidFill>
          </a:ln>
        </p:spPr>
      </p:pic>
      <p:pic>
        <p:nvPicPr>
          <p:cNvPr id="9" name="図 8"/>
          <p:cNvPicPr/>
          <p:nvPr/>
        </p:nvPicPr>
        <p:blipFill>
          <a:blip r:embed="rId5"/>
          <a:stretch>
            <a:fillRect/>
          </a:stretch>
        </p:blipFill>
        <p:spPr>
          <a:xfrm>
            <a:off x="245534" y="3391332"/>
            <a:ext cx="3039949" cy="1934386"/>
          </a:xfrm>
          <a:prstGeom prst="rect">
            <a:avLst/>
          </a:prstGeom>
          <a:ln>
            <a:solidFill>
              <a:sysClr val="windowText" lastClr="000000"/>
            </a:solidFill>
          </a:ln>
        </p:spPr>
      </p:pic>
      <p:pic>
        <p:nvPicPr>
          <p:cNvPr id="10" name="図 9"/>
          <p:cNvPicPr/>
          <p:nvPr/>
        </p:nvPicPr>
        <p:blipFill rotWithShape="1">
          <a:blip r:embed="rId6"/>
          <a:srcRect t="3571" b="4750"/>
          <a:stretch/>
        </p:blipFill>
        <p:spPr>
          <a:xfrm>
            <a:off x="3581267" y="3391332"/>
            <a:ext cx="3048266" cy="1934386"/>
          </a:xfrm>
          <a:prstGeom prst="rect">
            <a:avLst/>
          </a:prstGeom>
          <a:ln>
            <a:solidFill>
              <a:schemeClr val="tx1"/>
            </a:solidFill>
          </a:ln>
        </p:spPr>
      </p:pic>
      <p:pic>
        <p:nvPicPr>
          <p:cNvPr id="11" name="図 10"/>
          <p:cNvPicPr/>
          <p:nvPr/>
        </p:nvPicPr>
        <p:blipFill rotWithShape="1">
          <a:blip r:embed="rId7"/>
          <a:srcRect l="1421" t="8824" r="1739" b="3197"/>
          <a:stretch/>
        </p:blipFill>
        <p:spPr>
          <a:xfrm>
            <a:off x="245533" y="6210519"/>
            <a:ext cx="3039949" cy="1934386"/>
          </a:xfrm>
          <a:prstGeom prst="rect">
            <a:avLst/>
          </a:prstGeom>
          <a:ln>
            <a:solidFill>
              <a:sysClr val="windowText" lastClr="000000"/>
            </a:solidFill>
          </a:ln>
        </p:spPr>
      </p:pic>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正方形/長方形 14"/>
          <p:cNvSpPr/>
          <p:nvPr/>
        </p:nvSpPr>
        <p:spPr>
          <a:xfrm>
            <a:off x="3054350" y="2748332"/>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448420" y="2269000"/>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3088569" y="5176096"/>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75522" y="5176096"/>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589214" y="8837378"/>
            <a:ext cx="276038" cy="307777"/>
          </a:xfrm>
          <a:prstGeom prst="rect">
            <a:avLst/>
          </a:prstGeom>
          <a:noFill/>
        </p:spPr>
        <p:txBody>
          <a:bodyPr wrap="none" rtlCol="0">
            <a:spAutoFit/>
          </a:bodyPr>
          <a:lstStyle/>
          <a:p>
            <a:r>
              <a:rPr lang="en-US" altLang="ja-JP" sz="1400" dirty="0"/>
              <a:t>5</a:t>
            </a:r>
            <a:endParaRPr kumimoji="1" lang="ja-JP" altLang="en-US" sz="1400" dirty="0"/>
          </a:p>
        </p:txBody>
      </p:sp>
      <p:pic>
        <p:nvPicPr>
          <p:cNvPr id="23" name="図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6546" y="6210519"/>
            <a:ext cx="3039949" cy="1934386"/>
          </a:xfrm>
          <a:prstGeom prst="rect">
            <a:avLst/>
          </a:prstGeom>
          <a:noFill/>
          <a:ln>
            <a:solidFill>
              <a:sysClr val="windowText" lastClr="000000"/>
            </a:solidFill>
          </a:ln>
        </p:spPr>
      </p:pic>
      <p:sp>
        <p:nvSpPr>
          <p:cNvPr id="24" name="正方形/長方形 23"/>
          <p:cNvSpPr/>
          <p:nvPr/>
        </p:nvSpPr>
        <p:spPr>
          <a:xfrm>
            <a:off x="6475522" y="7987517"/>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5671384" y="8869969"/>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839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89690689"/>
              </p:ext>
            </p:extLst>
          </p:nvPr>
        </p:nvGraphicFramePr>
        <p:xfrm>
          <a:off x="82470" y="366872"/>
          <a:ext cx="6693060" cy="245887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12867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20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18.</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スコアを確認し「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Exit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」で終了してください。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en-US" altLang="ja-JP" sz="800" dirty="0" smtClean="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4" name="表 13"/>
          <p:cNvGraphicFramePr>
            <a:graphicFrameLocks noGrp="1"/>
          </p:cNvGraphicFramePr>
          <p:nvPr>
            <p:extLst>
              <p:ext uri="{D42A27DB-BD31-4B8C-83A1-F6EECF244321}">
                <p14:modId xmlns:p14="http://schemas.microsoft.com/office/powerpoint/2010/main" val="3727765330"/>
              </p:ext>
            </p:extLst>
          </p:nvPr>
        </p:nvGraphicFramePr>
        <p:xfrm>
          <a:off x="143932" y="3337557"/>
          <a:ext cx="6604000" cy="1584960"/>
        </p:xfrm>
        <a:graphic>
          <a:graphicData uri="http://schemas.openxmlformats.org/drawingml/2006/table">
            <a:tbl>
              <a:tblPr firstRow="1" bandRow="1">
                <a:tableStyleId>{5C22544A-7EE6-4342-B048-85BDC9FD1C3A}</a:tableStyleId>
              </a:tblPr>
              <a:tblGrid>
                <a:gridCol w="1270001">
                  <a:extLst>
                    <a:ext uri="{9D8B030D-6E8A-4147-A177-3AD203B41FA5}">
                      <a16:colId xmlns:a16="http://schemas.microsoft.com/office/drawing/2014/main" val="20000"/>
                    </a:ext>
                  </a:extLst>
                </a:gridCol>
                <a:gridCol w="5333999">
                  <a:extLst>
                    <a:ext uri="{9D8B030D-6E8A-4147-A177-3AD203B41FA5}">
                      <a16:colId xmlns:a16="http://schemas.microsoft.com/office/drawing/2014/main" val="20001"/>
                    </a:ext>
                  </a:extLst>
                </a:gridCol>
              </a:tblGrid>
              <a:tr h="370840">
                <a:tc>
                  <a:txBody>
                    <a:bodyPr/>
                    <a:lstStyle/>
                    <a:p>
                      <a:endParaRPr kumimoji="1" lang="ja-JP" altLang="en-US" b="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 </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”Incomplete Sentence”</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Direction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ページに進むとカウントダウンタイマーが画面右上に表示されます。</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表示される残り時間は、各</a:t>
                      </a:r>
                      <a:r>
                        <a:rPr kumimoji="1" lang="en-US"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の残り時間</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となります。なお、タイマーが表示されてからカウントダウンが開始されます。</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algn="l" defTabSz="685800" rtl="0" eaLnBrk="1" latinLnBrk="0" hangingPunct="1"/>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タイマー表示前のページではカウントダウンしておりません。</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 UNIT ONE</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のテスト時間が約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23</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分、</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algn="l" defTabSz="685800" rtl="0" eaLnBrk="1" latinLnBrk="0" hangingPunct="1"/>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14</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分のため、</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受験する回によってはタイマー表示直後の残り時間が</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23</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14</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分ちょうどにならないことがあります。</a:t>
                      </a:r>
                      <a:endParaRPr kumimoji="1" lang="ja-JP" alt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白いチェックボックスをクリックすると、チェックマークが入り、後で確認したい問題にマークをつけることができます</a:t>
                      </a:r>
                      <a:r>
                        <a:rPr kumimoji="1" lang="ja-JP" altLang="en-US"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に進んだ後、</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の問題を確認・修正等することはできません。</a:t>
                      </a:r>
                      <a:endParaRPr kumimoji="1" lang="ja-JP" alt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の問題の一覧画面に移動することができます。</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画面詳細については次ページの</a:t>
                      </a:r>
                      <a:r>
                        <a:rPr kumimoji="1" lang="en-US"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画面説明</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ご確認ください。</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Back</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ボタンで一つ前の問題、</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ボタンで次の問題へ移動できます。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0" y="3065423"/>
            <a:ext cx="3728853" cy="253916"/>
          </a:xfrm>
          <a:prstGeom prst="rect">
            <a:avLst/>
          </a:prstGeom>
          <a:noFill/>
        </p:spPr>
        <p:txBody>
          <a:bodyPr wrap="square" rtlCol="0">
            <a:spAutoFit/>
          </a:bodyPr>
          <a:lstStyle/>
          <a:p>
            <a:pPr lvl="0"/>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Reading Section</a:t>
            </a:r>
            <a:r>
              <a:rPr lang="ja-JP" altLang="ja-JP" sz="1050" b="1" dirty="0">
                <a:latin typeface="Meiryo UI" panose="020B0604030504040204" pitchFamily="50" charset="-128"/>
                <a:ea typeface="Meiryo UI" panose="020B0604030504040204" pitchFamily="50" charset="-128"/>
              </a:rPr>
              <a:t>アイコン説明</a:t>
            </a:r>
            <a:endParaRPr lang="ja-JP" altLang="ja-JP" sz="1050" dirty="0">
              <a:latin typeface="Meiryo UI" panose="020B0604030504040204" pitchFamily="50" charset="-128"/>
              <a:ea typeface="Meiryo UI" panose="020B0604030504040204" pitchFamily="50" charset="-128"/>
            </a:endParaRPr>
          </a:p>
        </p:txBody>
      </p:sp>
      <p:pic>
        <p:nvPicPr>
          <p:cNvPr id="16" name="図 15"/>
          <p:cNvPicPr/>
          <p:nvPr/>
        </p:nvPicPr>
        <p:blipFill>
          <a:blip r:embed="rId2">
            <a:extLst>
              <a:ext uri="{28A0092B-C50C-407E-A947-70E740481C1C}">
                <a14:useLocalDpi xmlns:a14="http://schemas.microsoft.com/office/drawing/2010/main" val="0"/>
              </a:ext>
            </a:extLst>
          </a:blip>
          <a:stretch>
            <a:fillRect/>
          </a:stretch>
        </p:blipFill>
        <p:spPr>
          <a:xfrm>
            <a:off x="402978" y="3519915"/>
            <a:ext cx="752157" cy="252134"/>
          </a:xfrm>
          <a:prstGeom prst="rect">
            <a:avLst/>
          </a:prstGeom>
        </p:spPr>
      </p:pic>
      <p:pic>
        <p:nvPicPr>
          <p:cNvPr id="17" name="図 16"/>
          <p:cNvPicPr/>
          <p:nvPr/>
        </p:nvPicPr>
        <p:blipFill>
          <a:blip r:embed="rId3"/>
          <a:stretch>
            <a:fillRect/>
          </a:stretch>
        </p:blipFill>
        <p:spPr>
          <a:xfrm>
            <a:off x="399168" y="3954066"/>
            <a:ext cx="755967" cy="258293"/>
          </a:xfrm>
          <a:prstGeom prst="rect">
            <a:avLst/>
          </a:prstGeom>
        </p:spPr>
      </p:pic>
      <p:pic>
        <p:nvPicPr>
          <p:cNvPr id="18" name="図 17"/>
          <p:cNvPicPr/>
          <p:nvPr/>
        </p:nvPicPr>
        <p:blipFill>
          <a:blip r:embed="rId4"/>
          <a:stretch>
            <a:fillRect/>
          </a:stretch>
        </p:blipFill>
        <p:spPr>
          <a:xfrm>
            <a:off x="577739" y="4285290"/>
            <a:ext cx="400026" cy="271771"/>
          </a:xfrm>
          <a:prstGeom prst="rect">
            <a:avLst/>
          </a:prstGeom>
        </p:spPr>
      </p:pic>
      <p:pic>
        <p:nvPicPr>
          <p:cNvPr id="19" name="図 18"/>
          <p:cNvPicPr/>
          <p:nvPr/>
        </p:nvPicPr>
        <p:blipFill>
          <a:blip r:embed="rId5"/>
          <a:stretch>
            <a:fillRect/>
          </a:stretch>
        </p:blipFill>
        <p:spPr>
          <a:xfrm>
            <a:off x="447045" y="4616011"/>
            <a:ext cx="669990" cy="276107"/>
          </a:xfrm>
          <a:prstGeom prst="rect">
            <a:avLst/>
          </a:prstGeom>
        </p:spPr>
      </p:pic>
      <p:sp>
        <p:nvSpPr>
          <p:cNvPr id="20" name="テキスト ボックス 19"/>
          <p:cNvSpPr txBox="1"/>
          <p:nvPr/>
        </p:nvSpPr>
        <p:spPr>
          <a:xfrm>
            <a:off x="-1" y="5254699"/>
            <a:ext cx="3728853" cy="253916"/>
          </a:xfrm>
          <a:prstGeom prst="rect">
            <a:avLst/>
          </a:prstGeom>
          <a:noFill/>
        </p:spPr>
        <p:txBody>
          <a:bodyPr wrap="square" rtlCol="0">
            <a:spAutoFit/>
          </a:bodyPr>
          <a:lstStyle/>
          <a:p>
            <a:pPr lvl="0"/>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Review</a:t>
            </a:r>
            <a:r>
              <a:rPr lang="ja-JP" altLang="ja-JP" sz="1050" b="1" dirty="0">
                <a:latin typeface="Meiryo UI" panose="020B0604030504040204" pitchFamily="50" charset="-128"/>
                <a:ea typeface="Meiryo UI" panose="020B0604030504040204" pitchFamily="50" charset="-128"/>
              </a:rPr>
              <a:t>画面説明</a:t>
            </a:r>
            <a:endParaRPr lang="ja-JP" altLang="ja-JP"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 y="5444477"/>
            <a:ext cx="6854971" cy="369332"/>
          </a:xfrm>
          <a:prstGeom prst="rect">
            <a:avLst/>
          </a:prstGeom>
          <a:noFill/>
        </p:spPr>
        <p:txBody>
          <a:bodyPr wrap="square" rtlCol="0">
            <a:spAutoFit/>
          </a:bodyPr>
          <a:lstStyle/>
          <a:p>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Review</a:t>
            </a:r>
            <a:r>
              <a:rPr lang="ja-JP" altLang="ja-JP" sz="900" dirty="0">
                <a:latin typeface="Meiryo UI" panose="020B0604030504040204" pitchFamily="50" charset="-128"/>
                <a:ea typeface="Meiryo UI" panose="020B0604030504040204" pitchFamily="50" charset="-128"/>
              </a:rPr>
              <a:t>画面は</a:t>
            </a:r>
            <a:r>
              <a:rPr lang="en-US" altLang="ja-JP" sz="900" dirty="0">
                <a:latin typeface="Meiryo UI" panose="020B0604030504040204" pitchFamily="50" charset="-128"/>
                <a:ea typeface="Meiryo UI" panose="020B0604030504040204" pitchFamily="50" charset="-128"/>
              </a:rPr>
              <a:t>UNIT</a:t>
            </a:r>
            <a:r>
              <a:rPr lang="ja-JP" altLang="ja-JP" sz="900" dirty="0">
                <a:latin typeface="Meiryo UI" panose="020B0604030504040204" pitchFamily="50" charset="-128"/>
                <a:ea typeface="Meiryo UI" panose="020B0604030504040204" pitchFamily="50" charset="-128"/>
              </a:rPr>
              <a:t>ごとになります。</a:t>
            </a:r>
            <a:r>
              <a:rPr lang="en-US" altLang="ja-JP" sz="900" dirty="0">
                <a:solidFill>
                  <a:srgbClr val="FF0000"/>
                </a:solidFill>
                <a:latin typeface="Meiryo UI" panose="020B0604030504040204" pitchFamily="50" charset="-128"/>
                <a:ea typeface="Meiryo UI" panose="020B0604030504040204" pitchFamily="50" charset="-128"/>
              </a:rPr>
              <a:t>UNIT TWO</a:t>
            </a:r>
            <a:r>
              <a:rPr lang="ja-JP" altLang="ja-JP" sz="900" dirty="0">
                <a:solidFill>
                  <a:srgbClr val="FF0000"/>
                </a:solidFill>
                <a:latin typeface="Meiryo UI" panose="020B0604030504040204" pitchFamily="50" charset="-128"/>
                <a:ea typeface="Meiryo UI" panose="020B0604030504040204" pitchFamily="50" charset="-128"/>
              </a:rPr>
              <a:t>に進んだ後、</a:t>
            </a:r>
            <a:r>
              <a:rPr lang="en-US" altLang="ja-JP" sz="900" dirty="0">
                <a:solidFill>
                  <a:srgbClr val="FF0000"/>
                </a:solidFill>
                <a:latin typeface="Meiryo UI" panose="020B0604030504040204" pitchFamily="50" charset="-128"/>
                <a:ea typeface="Meiryo UI" panose="020B0604030504040204" pitchFamily="50" charset="-128"/>
              </a:rPr>
              <a:t>UNIT ONE </a:t>
            </a:r>
            <a:r>
              <a:rPr lang="ja-JP" altLang="ja-JP" sz="900" dirty="0">
                <a:solidFill>
                  <a:srgbClr val="FF0000"/>
                </a:solidFill>
                <a:latin typeface="Meiryo UI" panose="020B0604030504040204" pitchFamily="50" charset="-128"/>
                <a:ea typeface="Meiryo UI" panose="020B0604030504040204" pitchFamily="50" charset="-128"/>
              </a:rPr>
              <a:t>の問題を確認・修正等することはできません。</a:t>
            </a:r>
          </a:p>
          <a:p>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UNIT ONE</a:t>
            </a:r>
            <a:r>
              <a:rPr lang="ja-JP" altLang="ja-JP" sz="900" dirty="0">
                <a:latin typeface="Meiryo UI" panose="020B0604030504040204" pitchFamily="50" charset="-128"/>
                <a:ea typeface="Meiryo UI" panose="020B0604030504040204" pitchFamily="50" charset="-128"/>
              </a:rPr>
              <a:t>で時間が余った状態で</a:t>
            </a:r>
            <a:r>
              <a:rPr lang="en-US" altLang="ja-JP" sz="900" dirty="0">
                <a:latin typeface="Meiryo UI" panose="020B0604030504040204" pitchFamily="50" charset="-128"/>
                <a:ea typeface="Meiryo UI" panose="020B0604030504040204" pitchFamily="50" charset="-128"/>
              </a:rPr>
              <a:t>UNIT TWO</a:t>
            </a:r>
            <a:r>
              <a:rPr lang="ja-JP" altLang="ja-JP" sz="900" dirty="0">
                <a:latin typeface="Meiryo UI" panose="020B0604030504040204" pitchFamily="50" charset="-128"/>
                <a:ea typeface="Meiryo UI" panose="020B0604030504040204" pitchFamily="50" charset="-128"/>
              </a:rPr>
              <a:t>に進んでも、</a:t>
            </a:r>
            <a:r>
              <a:rPr lang="en-US" altLang="ja-JP" sz="900" dirty="0">
                <a:solidFill>
                  <a:srgbClr val="FF0000"/>
                </a:solidFill>
                <a:latin typeface="Meiryo UI" panose="020B0604030504040204" pitchFamily="50" charset="-128"/>
                <a:ea typeface="Meiryo UI" panose="020B0604030504040204" pitchFamily="50" charset="-128"/>
              </a:rPr>
              <a:t>UNIT ONE</a:t>
            </a:r>
            <a:r>
              <a:rPr lang="ja-JP" altLang="ja-JP" sz="900" dirty="0">
                <a:solidFill>
                  <a:srgbClr val="FF0000"/>
                </a:solidFill>
                <a:latin typeface="Meiryo UI" panose="020B0604030504040204" pitchFamily="50" charset="-128"/>
                <a:ea typeface="Meiryo UI" panose="020B0604030504040204" pitchFamily="50" charset="-128"/>
              </a:rPr>
              <a:t>の余り時間は</a:t>
            </a:r>
            <a:r>
              <a:rPr lang="en-US" altLang="ja-JP" sz="900" dirty="0">
                <a:solidFill>
                  <a:srgbClr val="FF0000"/>
                </a:solidFill>
                <a:latin typeface="Meiryo UI" panose="020B0604030504040204" pitchFamily="50" charset="-128"/>
                <a:ea typeface="Meiryo UI" panose="020B0604030504040204" pitchFamily="50" charset="-128"/>
              </a:rPr>
              <a:t>UNIT TWO</a:t>
            </a:r>
            <a:r>
              <a:rPr lang="ja-JP" altLang="ja-JP" sz="900" dirty="0">
                <a:solidFill>
                  <a:srgbClr val="FF0000"/>
                </a:solidFill>
                <a:latin typeface="Meiryo UI" panose="020B0604030504040204" pitchFamily="50" charset="-128"/>
                <a:ea typeface="Meiryo UI" panose="020B0604030504040204" pitchFamily="50" charset="-128"/>
              </a:rPr>
              <a:t>に繰り越されません</a:t>
            </a:r>
            <a:r>
              <a:rPr lang="ja-JP" altLang="ja-JP" sz="900" dirty="0" smtClean="0">
                <a:solidFill>
                  <a:srgbClr val="FF0000"/>
                </a:solidFill>
                <a:latin typeface="Meiryo UI" panose="020B0604030504040204" pitchFamily="50" charset="-128"/>
                <a:ea typeface="Meiryo UI" panose="020B0604030504040204" pitchFamily="50" charset="-128"/>
              </a:rPr>
              <a:t>。</a:t>
            </a:r>
            <a:endParaRPr lang="ja-JP" altLang="ja-JP" sz="900" dirty="0">
              <a:solidFill>
                <a:srgbClr val="FF0000"/>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137582" y="5882401"/>
            <a:ext cx="3678768" cy="3065992"/>
            <a:chOff x="0" y="0"/>
            <a:chExt cx="9896475" cy="8067675"/>
          </a:xfrm>
        </p:grpSpPr>
        <p:pic>
          <p:nvPicPr>
            <p:cNvPr id="23" name="図 22"/>
            <p:cNvPicPr>
              <a:picLocks noChangeAspect="1"/>
            </p:cNvPicPr>
            <p:nvPr/>
          </p:nvPicPr>
          <p:blipFill rotWithShape="1">
            <a:blip r:embed="rId6"/>
            <a:srcRect l="758" t="8664" r="839" b="737"/>
            <a:stretch/>
          </p:blipFill>
          <p:spPr>
            <a:xfrm>
              <a:off x="0" y="0"/>
              <a:ext cx="9896475" cy="8067675"/>
            </a:xfrm>
            <a:prstGeom prst="rect">
              <a:avLst/>
            </a:prstGeom>
            <a:ln>
              <a:solidFill>
                <a:sysClr val="windowText" lastClr="000000"/>
              </a:solidFill>
            </a:ln>
          </p:spPr>
        </p:pic>
        <p:sp>
          <p:nvSpPr>
            <p:cNvPr id="24" name="角丸四角形 23"/>
            <p:cNvSpPr/>
            <p:nvPr/>
          </p:nvSpPr>
          <p:spPr>
            <a:xfrm>
              <a:off x="1609725" y="2695576"/>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5" name="角丸四角形 24"/>
            <p:cNvSpPr/>
            <p:nvPr/>
          </p:nvSpPr>
          <p:spPr>
            <a:xfrm>
              <a:off x="1619250" y="3295651"/>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6" name="角丸四角形 25"/>
            <p:cNvSpPr/>
            <p:nvPr/>
          </p:nvSpPr>
          <p:spPr>
            <a:xfrm>
              <a:off x="7486650" y="3000376"/>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7" name="角丸四角形 26"/>
            <p:cNvSpPr/>
            <p:nvPr/>
          </p:nvSpPr>
          <p:spPr>
            <a:xfrm>
              <a:off x="104774" y="7515226"/>
              <a:ext cx="904875"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8" name="角丸四角形 27"/>
            <p:cNvSpPr/>
            <p:nvPr/>
          </p:nvSpPr>
          <p:spPr>
            <a:xfrm>
              <a:off x="1057274" y="7524751"/>
              <a:ext cx="1038226"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9" name="角丸四角形 28"/>
            <p:cNvSpPr/>
            <p:nvPr/>
          </p:nvSpPr>
          <p:spPr>
            <a:xfrm>
              <a:off x="2152648" y="7534276"/>
              <a:ext cx="1581151"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30" name="角丸四角形 29"/>
            <p:cNvSpPr/>
            <p:nvPr/>
          </p:nvSpPr>
          <p:spPr>
            <a:xfrm>
              <a:off x="8963024" y="7534276"/>
              <a:ext cx="904875"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grpSp>
      <p:grpSp>
        <p:nvGrpSpPr>
          <p:cNvPr id="31" name="グループ化 30"/>
          <p:cNvGrpSpPr/>
          <p:nvPr/>
        </p:nvGrpSpPr>
        <p:grpSpPr>
          <a:xfrm>
            <a:off x="4078101" y="7585786"/>
            <a:ext cx="1859712" cy="941217"/>
            <a:chOff x="713700" y="-372455"/>
            <a:chExt cx="2348541" cy="1314451"/>
          </a:xfrm>
        </p:grpSpPr>
        <p:sp>
          <p:nvSpPr>
            <p:cNvPr id="32" name="角丸四角形吹き出し 31"/>
            <p:cNvSpPr/>
            <p:nvPr/>
          </p:nvSpPr>
          <p:spPr>
            <a:xfrm>
              <a:off x="713700" y="-372455"/>
              <a:ext cx="2348541" cy="1314451"/>
            </a:xfrm>
            <a:prstGeom prst="wedgeRoundRectCallout">
              <a:avLst>
                <a:gd name="adj1" fmla="val -61386"/>
                <a:gd name="adj2" fmla="val 77717"/>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900" dirty="0">
                  <a:solidFill>
                    <a:schemeClr val="tx1"/>
                  </a:solidFill>
                  <a:latin typeface="Meiryo UI" panose="020B0604030504040204" pitchFamily="50" charset="-128"/>
                  <a:ea typeface="Meiryo UI" panose="020B0604030504040204" pitchFamily="50" charset="-128"/>
                </a:rPr>
                <a:t>UNIT ONE</a:t>
              </a:r>
              <a:r>
                <a:rPr lang="ja-JP" sz="900" dirty="0">
                  <a:solidFill>
                    <a:schemeClr val="tx1"/>
                  </a:solidFill>
                  <a:latin typeface="Meiryo UI" panose="020B0604030504040204" pitchFamily="50" charset="-128"/>
                  <a:ea typeface="Meiryo UI" panose="020B0604030504040204" pitchFamily="50" charset="-128"/>
                </a:rPr>
                <a:t>の</a:t>
              </a:r>
              <a:r>
                <a:rPr lang="en-US" sz="900" dirty="0">
                  <a:solidFill>
                    <a:schemeClr val="tx1"/>
                  </a:solidFill>
                  <a:latin typeface="Meiryo UI" panose="020B0604030504040204" pitchFamily="50" charset="-128"/>
                  <a:ea typeface="Meiryo UI" panose="020B0604030504040204" pitchFamily="50" charset="-128"/>
                </a:rPr>
                <a:t>Review</a:t>
              </a:r>
              <a:r>
                <a:rPr lang="ja-JP" sz="900" dirty="0">
                  <a:solidFill>
                    <a:schemeClr val="tx1"/>
                  </a:solidFill>
                  <a:latin typeface="Meiryo UI" panose="020B0604030504040204" pitchFamily="50" charset="-128"/>
                  <a:ea typeface="Meiryo UI" panose="020B0604030504040204" pitchFamily="50" charset="-128"/>
                </a:rPr>
                <a:t>画面では</a:t>
              </a:r>
            </a:p>
            <a:p>
              <a:pPr>
                <a:spcAft>
                  <a:spcPts val="0"/>
                </a:spcAft>
              </a:pPr>
              <a:r>
                <a:rPr lang="ja-JP" sz="900" dirty="0">
                  <a:solidFill>
                    <a:schemeClr val="tx1"/>
                  </a:solidFill>
                  <a:latin typeface="Meiryo UI" panose="020B0604030504040204" pitchFamily="50" charset="-128"/>
                  <a:ea typeface="Meiryo UI" panose="020B0604030504040204" pitchFamily="50" charset="-128"/>
                </a:rPr>
                <a:t>「</a:t>
              </a:r>
              <a:r>
                <a:rPr lang="en-US" sz="900" dirty="0">
                  <a:solidFill>
                    <a:schemeClr val="tx1"/>
                  </a:solidFill>
                  <a:latin typeface="Meiryo UI" panose="020B0604030504040204" pitchFamily="50" charset="-128"/>
                  <a:ea typeface="Meiryo UI" panose="020B0604030504040204" pitchFamily="50" charset="-128"/>
                </a:rPr>
                <a:t>Next Unit</a:t>
              </a:r>
              <a:r>
                <a:rPr lang="ja-JP" sz="900" dirty="0">
                  <a:solidFill>
                    <a:schemeClr val="tx1"/>
                  </a:solidFill>
                  <a:latin typeface="Meiryo UI" panose="020B0604030504040204" pitchFamily="50" charset="-128"/>
                  <a:ea typeface="Meiryo UI" panose="020B0604030504040204" pitchFamily="50" charset="-128"/>
                </a:rPr>
                <a:t>」と表示されます。</a:t>
              </a:r>
            </a:p>
          </p:txBody>
        </p:sp>
        <p:pic>
          <p:nvPicPr>
            <p:cNvPr id="33" name="図 32"/>
            <p:cNvPicPr>
              <a:picLocks noChangeAspect="1"/>
            </p:cNvPicPr>
            <p:nvPr/>
          </p:nvPicPr>
          <p:blipFill>
            <a:blip r:embed="rId7"/>
            <a:stretch>
              <a:fillRect/>
            </a:stretch>
          </p:blipFill>
          <p:spPr>
            <a:xfrm>
              <a:off x="1530692" y="267211"/>
              <a:ext cx="714557" cy="542858"/>
            </a:xfrm>
            <a:prstGeom prst="rect">
              <a:avLst/>
            </a:prstGeom>
          </p:spPr>
        </p:pic>
      </p:grpSp>
      <p:sp>
        <p:nvSpPr>
          <p:cNvPr id="37" name="テキスト ボックス 36"/>
          <p:cNvSpPr txBox="1"/>
          <p:nvPr/>
        </p:nvSpPr>
        <p:spPr>
          <a:xfrm>
            <a:off x="6589214" y="8837378"/>
            <a:ext cx="276038" cy="307777"/>
          </a:xfrm>
          <a:prstGeom prst="rect">
            <a:avLst/>
          </a:prstGeom>
          <a:noFill/>
        </p:spPr>
        <p:txBody>
          <a:bodyPr wrap="none" rtlCol="0">
            <a:spAutoFit/>
          </a:bodyPr>
          <a:lstStyle/>
          <a:p>
            <a:r>
              <a:rPr lang="en-US" altLang="ja-JP" sz="1400" dirty="0"/>
              <a:t>6</a:t>
            </a:r>
            <a:endParaRPr kumimoji="1" lang="ja-JP" altLang="en-US" sz="1400" dirty="0"/>
          </a:p>
        </p:txBody>
      </p:sp>
      <p:pic>
        <p:nvPicPr>
          <p:cNvPr id="38" name="図 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423" y="466870"/>
            <a:ext cx="3039949" cy="1934386"/>
          </a:xfrm>
          <a:prstGeom prst="rect">
            <a:avLst/>
          </a:prstGeom>
          <a:noFill/>
          <a:ln>
            <a:solidFill>
              <a:sysClr val="windowText" lastClr="000000"/>
            </a:solidFill>
          </a:ln>
        </p:spPr>
      </p:pic>
      <p:sp>
        <p:nvSpPr>
          <p:cNvPr id="39" name="正方形/長方形 38"/>
          <p:cNvSpPr/>
          <p:nvPr/>
        </p:nvSpPr>
        <p:spPr>
          <a:xfrm>
            <a:off x="3132779" y="2243868"/>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
        <p:nvSpPr>
          <p:cNvPr id="34" name="左矢印 33">
            <a:extLst>
              <a:ext uri="{FF2B5EF4-FFF2-40B4-BE49-F238E27FC236}">
                <a16:creationId xmlns:a16="http://schemas.microsoft.com/office/drawing/2014/main" id="{0E2FCBAC-67C6-4A6D-93F7-5F4B811EEC8B}"/>
              </a:ext>
            </a:extLst>
          </p:cNvPr>
          <p:cNvSpPr/>
          <p:nvPr/>
        </p:nvSpPr>
        <p:spPr>
          <a:xfrm>
            <a:off x="2594515" y="897755"/>
            <a:ext cx="1211213" cy="53630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必ずスコアが出るまで</a:t>
            </a:r>
            <a:endParaRPr kumimoji="1" lang="en-US" altLang="ja-JP" sz="700" dirty="0"/>
          </a:p>
          <a:p>
            <a:pPr algn="ctr"/>
            <a:r>
              <a:rPr kumimoji="1" lang="ja-JP" altLang="en-US" sz="700" dirty="0"/>
              <a:t>画面を進めてください</a:t>
            </a:r>
          </a:p>
        </p:txBody>
      </p:sp>
    </p:spTree>
    <p:extLst>
      <p:ext uri="{BB962C8B-B14F-4D97-AF65-F5344CB8AC3E}">
        <p14:creationId xmlns:p14="http://schemas.microsoft.com/office/powerpoint/2010/main" val="82790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28" name="表 27"/>
          <p:cNvGraphicFramePr>
            <a:graphicFrameLocks noGrp="1"/>
          </p:cNvGraphicFramePr>
          <p:nvPr>
            <p:extLst/>
          </p:nvPr>
        </p:nvGraphicFramePr>
        <p:xfrm>
          <a:off x="125484" y="290672"/>
          <a:ext cx="6604000" cy="3007680"/>
        </p:xfrm>
        <a:graphic>
          <a:graphicData uri="http://schemas.openxmlformats.org/drawingml/2006/table">
            <a:tbl>
              <a:tblPr firstRow="1" bandRow="1">
                <a:tableStyleId>{5C22544A-7EE6-4342-B048-85BDC9FD1C3A}</a:tableStyleId>
              </a:tblPr>
              <a:tblGrid>
                <a:gridCol w="880356">
                  <a:extLst>
                    <a:ext uri="{9D8B030D-6E8A-4147-A177-3AD203B41FA5}">
                      <a16:colId xmlns:a16="http://schemas.microsoft.com/office/drawing/2014/main" val="20000"/>
                    </a:ext>
                  </a:extLst>
                </a:gridCol>
                <a:gridCol w="5723644">
                  <a:extLst>
                    <a:ext uri="{9D8B030D-6E8A-4147-A177-3AD203B41FA5}">
                      <a16:colId xmlns:a16="http://schemas.microsoft.com/office/drawing/2014/main" val="20001"/>
                    </a:ext>
                  </a:extLst>
                </a:gridCol>
              </a:tblGrid>
              <a:tr h="360000">
                <a:tc>
                  <a:txBody>
                    <a:bodyPr/>
                    <a:lstStyle/>
                    <a:p>
                      <a:endParaRPr kumimoji="1" lang="ja-JP" altLang="en-US" b="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解答済みの問題番号に表示されます。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未解答の問題番号に表示されます。</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”にチェックを入れた問題に表示されます。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の冒頭（</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”Incomplete Sentences”</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Direction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ページ）に戻ります。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”にチェックが入っている最初の問題に戻ります。この状態で“</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”にチェックが入っている問題のみを見直すことができます。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未解答の最初の問題に戻ります。この状態で“</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を押すことで未解答の問題のみを見直すことができます。</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768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画面で表示されます。“</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 Unit”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を押した後に表示される</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”Finish Unit”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を押すと、</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のテスト時間内であっても</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に進むことができます。ただし</a:t>
                      </a:r>
                      <a:r>
                        <a:rPr kumimoji="1" lang="ja-JP" sz="800" b="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に進むと、</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に戻ることはできなくなるのでご注意ください。</a:t>
                      </a:r>
                    </a:p>
                    <a:p>
                      <a:pPr algn="just">
                        <a:spcAft>
                          <a:spcPts val="0"/>
                        </a:spcAft>
                      </a:pP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また、</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で時間が余った状態で</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に進んでも、</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の余り時間は</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に繰り越されません。</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画面で表示されます。試験終了時間が来る前に終了することができます。</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Finish Test”</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を押すと、スコアが表示され、残り時間が余っていたとしても、テストの再開はできなくなりますのでご注意ください。</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9" name="図 28"/>
          <p:cNvPicPr/>
          <p:nvPr/>
        </p:nvPicPr>
        <p:blipFill>
          <a:blip r:embed="rId3"/>
          <a:stretch>
            <a:fillRect/>
          </a:stretch>
        </p:blipFill>
        <p:spPr>
          <a:xfrm>
            <a:off x="363387" y="339069"/>
            <a:ext cx="408305" cy="258445"/>
          </a:xfrm>
          <a:prstGeom prst="rect">
            <a:avLst/>
          </a:prstGeom>
        </p:spPr>
      </p:pic>
      <p:pic>
        <p:nvPicPr>
          <p:cNvPr id="30" name="図 29"/>
          <p:cNvPicPr/>
          <p:nvPr/>
        </p:nvPicPr>
        <p:blipFill>
          <a:blip r:embed="rId4"/>
          <a:stretch>
            <a:fillRect/>
          </a:stretch>
        </p:blipFill>
        <p:spPr>
          <a:xfrm>
            <a:off x="413234" y="691146"/>
            <a:ext cx="308610" cy="278765"/>
          </a:xfrm>
          <a:prstGeom prst="rect">
            <a:avLst/>
          </a:prstGeom>
        </p:spPr>
      </p:pic>
      <p:pic>
        <p:nvPicPr>
          <p:cNvPr id="31" name="図 30"/>
          <p:cNvPicPr/>
          <p:nvPr/>
        </p:nvPicPr>
        <p:blipFill>
          <a:blip r:embed="rId5"/>
          <a:stretch>
            <a:fillRect/>
          </a:stretch>
        </p:blipFill>
        <p:spPr>
          <a:xfrm>
            <a:off x="364974" y="1055448"/>
            <a:ext cx="405130" cy="266700"/>
          </a:xfrm>
          <a:prstGeom prst="rect">
            <a:avLst/>
          </a:prstGeom>
        </p:spPr>
      </p:pic>
      <p:pic>
        <p:nvPicPr>
          <p:cNvPr id="32" name="図 31"/>
          <p:cNvPicPr/>
          <p:nvPr/>
        </p:nvPicPr>
        <p:blipFill>
          <a:blip r:embed="rId6"/>
          <a:stretch>
            <a:fillRect/>
          </a:stretch>
        </p:blipFill>
        <p:spPr>
          <a:xfrm>
            <a:off x="312269" y="1410690"/>
            <a:ext cx="510540" cy="294640"/>
          </a:xfrm>
          <a:prstGeom prst="rect">
            <a:avLst/>
          </a:prstGeom>
        </p:spPr>
      </p:pic>
      <p:pic>
        <p:nvPicPr>
          <p:cNvPr id="33" name="図 32"/>
          <p:cNvPicPr/>
          <p:nvPr/>
        </p:nvPicPr>
        <p:blipFill>
          <a:blip r:embed="rId7"/>
          <a:stretch>
            <a:fillRect/>
          </a:stretch>
        </p:blipFill>
        <p:spPr>
          <a:xfrm>
            <a:off x="244007" y="1767912"/>
            <a:ext cx="647065" cy="294005"/>
          </a:xfrm>
          <a:prstGeom prst="rect">
            <a:avLst/>
          </a:prstGeom>
        </p:spPr>
      </p:pic>
      <p:pic>
        <p:nvPicPr>
          <p:cNvPr id="34" name="図 33"/>
          <p:cNvPicPr/>
          <p:nvPr/>
        </p:nvPicPr>
        <p:blipFill>
          <a:blip r:embed="rId8"/>
          <a:stretch>
            <a:fillRect/>
          </a:stretch>
        </p:blipFill>
        <p:spPr>
          <a:xfrm>
            <a:off x="158369" y="2124022"/>
            <a:ext cx="818341" cy="300779"/>
          </a:xfrm>
          <a:prstGeom prst="rect">
            <a:avLst/>
          </a:prstGeom>
        </p:spPr>
      </p:pic>
      <p:pic>
        <p:nvPicPr>
          <p:cNvPr id="35" name="図 34"/>
          <p:cNvPicPr/>
          <p:nvPr/>
        </p:nvPicPr>
        <p:blipFill>
          <a:blip r:embed="rId9"/>
          <a:stretch>
            <a:fillRect/>
          </a:stretch>
        </p:blipFill>
        <p:spPr>
          <a:xfrm>
            <a:off x="315127" y="2514053"/>
            <a:ext cx="504825" cy="363855"/>
          </a:xfrm>
          <a:prstGeom prst="rect">
            <a:avLst/>
          </a:prstGeom>
        </p:spPr>
      </p:pic>
      <p:pic>
        <p:nvPicPr>
          <p:cNvPr id="36" name="図 35"/>
          <p:cNvPicPr/>
          <p:nvPr/>
        </p:nvPicPr>
        <p:blipFill>
          <a:blip r:embed="rId10"/>
          <a:stretch>
            <a:fillRect/>
          </a:stretch>
        </p:blipFill>
        <p:spPr>
          <a:xfrm>
            <a:off x="311952" y="2975150"/>
            <a:ext cx="511175" cy="274955"/>
          </a:xfrm>
          <a:prstGeom prst="rect">
            <a:avLst/>
          </a:prstGeom>
        </p:spPr>
      </p:pic>
      <p:sp>
        <p:nvSpPr>
          <p:cNvPr id="37" name="テキスト ボックス 36"/>
          <p:cNvSpPr txBox="1"/>
          <p:nvPr/>
        </p:nvSpPr>
        <p:spPr>
          <a:xfrm>
            <a:off x="0" y="352824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画面イメージ～テスト結果確認の流れ～</a:t>
            </a:r>
          </a:p>
        </p:txBody>
      </p:sp>
      <p:sp>
        <p:nvSpPr>
          <p:cNvPr id="38" name="正方形/長方形 37"/>
          <p:cNvSpPr/>
          <p:nvPr/>
        </p:nvSpPr>
        <p:spPr>
          <a:xfrm>
            <a:off x="244007" y="3726861"/>
            <a:ext cx="6485477" cy="369332"/>
          </a:xfrm>
          <a:prstGeom prst="rect">
            <a:avLst/>
          </a:prstGeom>
        </p:spPr>
        <p:txBody>
          <a:bodyPr wrap="square">
            <a:spAutoFit/>
          </a:bodyPr>
          <a:lstStyle/>
          <a:p>
            <a:pPr lvl="0" defTabSz="685800">
              <a:defRPr/>
            </a:pP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テスト</a:t>
            </a:r>
            <a:r>
              <a:rPr lang="ja-JP" altLang="en-US" sz="900" b="1"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結果票は</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、ご自身のテスト受験完了日の翌日</a:t>
            </a: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時以降から、受験期間最終日の翌月末までダウンロード・保存が可能です。</a:t>
            </a:r>
            <a:endPar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lvl="0" defTabSz="685800">
              <a:defRPr/>
            </a:pP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r>
              <a:rPr lang="ja-JP" altLang="en-US" sz="900" b="1"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graphicFrame>
        <p:nvGraphicFramePr>
          <p:cNvPr id="39" name="表 38"/>
          <p:cNvGraphicFramePr>
            <a:graphicFrameLocks noGrp="1"/>
          </p:cNvGraphicFramePr>
          <p:nvPr>
            <p:extLst>
              <p:ext uri="{D42A27DB-BD31-4B8C-83A1-F6EECF244321}">
                <p14:modId xmlns:p14="http://schemas.microsoft.com/office/powerpoint/2010/main" val="2644155444"/>
              </p:ext>
            </p:extLst>
          </p:nvPr>
        </p:nvGraphicFramePr>
        <p:xfrm>
          <a:off x="75874" y="4102311"/>
          <a:ext cx="6693060" cy="3657684"/>
        </p:xfrm>
        <a:graphic>
          <a:graphicData uri="http://schemas.openxmlformats.org/drawingml/2006/table">
            <a:tbl>
              <a:tblPr firstRow="1" bandRow="1">
                <a:tableStyleId>{5C22544A-7EE6-4342-B048-85BDC9FD1C3A}</a:tableStyleId>
              </a:tblPr>
              <a:tblGrid>
                <a:gridCol w="3266766">
                  <a:extLst>
                    <a:ext uri="{9D8B030D-6E8A-4147-A177-3AD203B41FA5}">
                      <a16:colId xmlns:a16="http://schemas.microsoft.com/office/drawing/2014/main" val="20000"/>
                    </a:ext>
                  </a:extLst>
                </a:gridCol>
                <a:gridCol w="3426294">
                  <a:extLst>
                    <a:ext uri="{9D8B030D-6E8A-4147-A177-3AD203B41FA5}">
                      <a16:colId xmlns:a16="http://schemas.microsoft.com/office/drawing/2014/main" val="20001"/>
                    </a:ext>
                  </a:extLst>
                </a:gridCol>
              </a:tblGrid>
              <a:tr h="3200484">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5184">
                <a:tc>
                  <a:txBody>
                    <a:bodyPr/>
                    <a:lstStyle/>
                    <a:p>
                      <a:pPr marL="0" indent="0">
                        <a:buNone/>
                      </a:pP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1.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ご自身のテスト受験完了日の翌日</a:t>
                      </a: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時以降に、</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IIBC</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からテスト結果取得通知メールを送信いたしますので、ご確認ください。</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i="0" dirty="0" smtClean="0">
                          <a:latin typeface="Meiryo UI" panose="020B0604030504040204" pitchFamily="50" charset="-128"/>
                          <a:ea typeface="Meiryo UI" panose="020B0604030504040204" pitchFamily="50" charset="-128"/>
                          <a:cs typeface="Arial" panose="020B0604020202020204" pitchFamily="34" charset="0"/>
                        </a:rPr>
                        <a:t>テスト結果取得通知メール記載の受験者サイト</a:t>
                      </a:r>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にアクセスし、</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ご自身の</a:t>
                      </a:r>
                      <a:r>
                        <a:rPr kumimoji="1" lang="en-US" altLang="ja-JP" sz="800" dirty="0" smtClean="0">
                          <a:latin typeface="Meiryo UI" panose="020B0604030504040204" pitchFamily="50" charset="-128"/>
                          <a:ea typeface="Meiryo UI" panose="020B0604030504040204" pitchFamily="50" charset="-128"/>
                          <a:cs typeface="Arial" panose="020B0604020202020204" pitchFamily="34" charset="0"/>
                        </a:rPr>
                        <a:t>Authorization</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 </a:t>
                      </a:r>
                      <a:r>
                        <a:rPr kumimoji="1" lang="en-US" altLang="ja-JP" sz="800" dirty="0" smtClean="0">
                          <a:latin typeface="Meiryo UI" panose="020B0604030504040204" pitchFamily="50" charset="-128"/>
                          <a:ea typeface="Meiryo UI" panose="020B0604030504040204" pitchFamily="50" charset="-128"/>
                          <a:cs typeface="Arial" panose="020B0604020202020204" pitchFamily="34" charset="0"/>
                        </a:rPr>
                        <a:t>Code</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とパスワードを入力後「ログイン」をクリック。</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a:t>
                      </a:r>
                      <a:r>
                        <a:rPr kumimoji="1" lang="ja-JP" altLang="en-US"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Code</a:t>
                      </a:r>
                      <a:r>
                        <a:rPr kumimoji="1" lang="ja-JP" altLang="en-US"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はテスト結果取得通知メール内に記載されています。</a:t>
                      </a:r>
                      <a:endPar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40" name="図 39"/>
          <p:cNvPicPr>
            <a:picLocks noChangeAspect="1"/>
          </p:cNvPicPr>
          <p:nvPr/>
        </p:nvPicPr>
        <p:blipFill>
          <a:blip r:embed="rId11"/>
          <a:stretch>
            <a:fillRect/>
          </a:stretch>
        </p:blipFill>
        <p:spPr>
          <a:xfrm>
            <a:off x="173609" y="4155559"/>
            <a:ext cx="3135560" cy="151200"/>
          </a:xfrm>
          <a:prstGeom prst="rect">
            <a:avLst/>
          </a:prstGeom>
          <a:ln>
            <a:solidFill>
              <a:schemeClr val="tx1"/>
            </a:solidFill>
          </a:ln>
        </p:spPr>
      </p:pic>
      <p:pic>
        <p:nvPicPr>
          <p:cNvPr id="41" name="図 40"/>
          <p:cNvPicPr>
            <a:picLocks noChangeAspect="1"/>
          </p:cNvPicPr>
          <p:nvPr/>
        </p:nvPicPr>
        <p:blipFill>
          <a:blip r:embed="rId12"/>
          <a:stretch>
            <a:fillRect/>
          </a:stretch>
        </p:blipFill>
        <p:spPr>
          <a:xfrm>
            <a:off x="514207" y="4338615"/>
            <a:ext cx="2296931" cy="2905952"/>
          </a:xfrm>
          <a:prstGeom prst="rect">
            <a:avLst/>
          </a:prstGeom>
          <a:ln>
            <a:solidFill>
              <a:schemeClr val="tx1"/>
            </a:solidFill>
          </a:ln>
        </p:spPr>
      </p:pic>
      <p:pic>
        <p:nvPicPr>
          <p:cNvPr id="43" name="図 42"/>
          <p:cNvPicPr>
            <a:picLocks noChangeAspect="1"/>
          </p:cNvPicPr>
          <p:nvPr/>
        </p:nvPicPr>
        <p:blipFill rotWithShape="1">
          <a:blip r:embed="rId13"/>
          <a:srcRect l="6797" t="8616" r="8109" b="46455"/>
          <a:stretch/>
        </p:blipFill>
        <p:spPr>
          <a:xfrm>
            <a:off x="3609562" y="4280687"/>
            <a:ext cx="3043722" cy="1476464"/>
          </a:xfrm>
          <a:prstGeom prst="rect">
            <a:avLst/>
          </a:prstGeom>
          <a:ln>
            <a:solidFill>
              <a:schemeClr val="tx1"/>
            </a:solidFill>
          </a:ln>
        </p:spPr>
      </p:pic>
      <p:sp>
        <p:nvSpPr>
          <p:cNvPr id="47" name="テキスト ボックス 46"/>
          <p:cNvSpPr txBox="1"/>
          <p:nvPr/>
        </p:nvSpPr>
        <p:spPr>
          <a:xfrm>
            <a:off x="6589214" y="8837378"/>
            <a:ext cx="276038" cy="307777"/>
          </a:xfrm>
          <a:prstGeom prst="rect">
            <a:avLst/>
          </a:prstGeom>
          <a:noFill/>
        </p:spPr>
        <p:txBody>
          <a:bodyPr wrap="none" rtlCol="0">
            <a:spAutoFit/>
          </a:bodyPr>
          <a:lstStyle/>
          <a:p>
            <a:r>
              <a:rPr lang="en-US" altLang="ja-JP" sz="1400" dirty="0"/>
              <a:t>7</a:t>
            </a:r>
            <a:endParaRPr kumimoji="1" lang="ja-JP" altLang="en-US" sz="1400" dirty="0"/>
          </a:p>
        </p:txBody>
      </p:sp>
      <p:sp>
        <p:nvSpPr>
          <p:cNvPr id="22" name="正方形/長方形 21"/>
          <p:cNvSpPr/>
          <p:nvPr/>
        </p:nvSpPr>
        <p:spPr>
          <a:xfrm>
            <a:off x="603476" y="6566180"/>
            <a:ext cx="2175388" cy="86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2111913" y="6940308"/>
            <a:ext cx="1137558" cy="186191"/>
          </a:xfrm>
          <a:prstGeom prst="rect">
            <a:avLst/>
          </a:prstGeom>
          <a:solidFill>
            <a:srgbClr val="002060"/>
          </a:solid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900" dirty="0" smtClean="0">
                <a:solidFill>
                  <a:schemeClr val="bg1"/>
                </a:solidFill>
                <a:latin typeface="Arial" panose="020B0604020202020204" pitchFamily="34" charset="0"/>
                <a:cs typeface="Arial" panose="020B0604020202020204" pitchFamily="34" charset="0"/>
              </a:rPr>
              <a:t>受験者サイト</a:t>
            </a:r>
            <a:r>
              <a:rPr kumimoji="1" lang="en-US" altLang="ja-JP" sz="900" dirty="0" smtClean="0">
                <a:solidFill>
                  <a:schemeClr val="bg1"/>
                </a:solidFill>
                <a:latin typeface="Arial" panose="020B0604020202020204" pitchFamily="34" charset="0"/>
                <a:cs typeface="Arial" panose="020B0604020202020204" pitchFamily="34" charset="0"/>
              </a:rPr>
              <a:t>URL</a:t>
            </a:r>
            <a:endParaRPr kumimoji="1" lang="en-US" altLang="ja-JP" sz="900" dirty="0">
              <a:solidFill>
                <a:schemeClr val="bg1"/>
              </a:solidFill>
              <a:latin typeface="Arial" panose="020B0604020202020204" pitchFamily="34" charset="0"/>
              <a:cs typeface="Arial" panose="020B0604020202020204" pitchFamily="34" charset="0"/>
            </a:endParaRPr>
          </a:p>
        </p:txBody>
      </p:sp>
      <p:sp>
        <p:nvSpPr>
          <p:cNvPr id="24" name="AutoShape 33"/>
          <p:cNvSpPr>
            <a:spLocks noChangeArrowheads="1"/>
          </p:cNvSpPr>
          <p:nvPr/>
        </p:nvSpPr>
        <p:spPr bwMode="auto">
          <a:xfrm rot="11984170">
            <a:off x="2109315" y="6730748"/>
            <a:ext cx="579568" cy="141253"/>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25" name="正方形/長方形 24"/>
          <p:cNvSpPr/>
          <p:nvPr/>
        </p:nvSpPr>
        <p:spPr>
          <a:xfrm>
            <a:off x="3702342" y="5228230"/>
            <a:ext cx="2833686" cy="155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3700202" y="5380630"/>
            <a:ext cx="2833686" cy="155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46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1" name="表 10"/>
          <p:cNvGraphicFramePr>
            <a:graphicFrameLocks noGrp="1"/>
          </p:cNvGraphicFramePr>
          <p:nvPr>
            <p:extLst>
              <p:ext uri="{D42A27DB-BD31-4B8C-83A1-F6EECF244321}">
                <p14:modId xmlns:p14="http://schemas.microsoft.com/office/powerpoint/2010/main" val="3088003912"/>
              </p:ext>
            </p:extLst>
          </p:nvPr>
        </p:nvGraphicFramePr>
        <p:xfrm>
          <a:off x="101521" y="292824"/>
          <a:ext cx="6693060" cy="6479911"/>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63856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5184">
                <a:tc>
                  <a:txBody>
                    <a:bodyPr/>
                    <a:lstStyle/>
                    <a:p>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3</a:t>
                      </a:r>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a:t>
                      </a:r>
                      <a:r>
                        <a:rPr kumimoji="1" lang="arn-CL" altLang="ja-JP" sz="800" i="0" baseline="0" dirty="0" smtClean="0">
                          <a:latin typeface="Meiryo UI" panose="020B0604030504040204" pitchFamily="50" charset="-128"/>
                          <a:ea typeface="Meiryo UI" panose="020B0604030504040204" pitchFamily="50" charset="-128"/>
                          <a:cs typeface="Arial" panose="020B0604020202020204" pitchFamily="34" charset="0"/>
                        </a:rPr>
                        <a:t>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「テスト結果確認」をクリック。</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4</a:t>
                      </a:r>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a:t>
                      </a:r>
                      <a:r>
                        <a:rPr kumimoji="1" lang="arn-CL" altLang="ja-JP" sz="800" i="0" baseline="0" dirty="0" smtClean="0">
                          <a:latin typeface="Meiryo UI" panose="020B0604030504040204" pitchFamily="50" charset="-128"/>
                          <a:ea typeface="Meiryo UI" panose="020B0604030504040204" pitchFamily="50" charset="-128"/>
                          <a:cs typeface="Arial" panose="020B0604020202020204" pitchFamily="34" charset="0"/>
                        </a:rPr>
                        <a:t>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ご自身のテスト結果をご確認ください。</a:t>
                      </a:r>
                      <a:endParaRPr kumimoji="1" lang="ja-JP" altLang="en-US" sz="800" dirty="0">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8346">
                <a:tc gridSpan="2">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5</a:t>
                      </a:r>
                      <a:r>
                        <a:rPr kumimoji="1" lang="arn-CL"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「テスト結果印刷」をクリックすると、ご自身のテスト結果を</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形式で印刷いただけます。必要に応じて</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ファイルを保存しご活用ください。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テスト結果は、ご自身のテスト受験完了日の翌日</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時以降から、受験期間最終日の翌月末までダウンロード・保存が可能です。</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smtClean="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3" name="図 12"/>
          <p:cNvPicPr>
            <a:picLocks noChangeAspect="1"/>
          </p:cNvPicPr>
          <p:nvPr/>
        </p:nvPicPr>
        <p:blipFill rotWithShape="1">
          <a:blip r:embed="rId3"/>
          <a:srcRect l="7789" t="19757" r="9073" b="5093"/>
          <a:stretch/>
        </p:blipFill>
        <p:spPr>
          <a:xfrm>
            <a:off x="248845" y="430296"/>
            <a:ext cx="3043722" cy="2346527"/>
          </a:xfrm>
          <a:prstGeom prst="rect">
            <a:avLst/>
          </a:prstGeom>
          <a:ln>
            <a:solidFill>
              <a:schemeClr val="tx1"/>
            </a:solidFill>
          </a:ln>
        </p:spPr>
      </p:pic>
      <p:grpSp>
        <p:nvGrpSpPr>
          <p:cNvPr id="14" name="グループ化 13"/>
          <p:cNvGrpSpPr/>
          <p:nvPr/>
        </p:nvGrpSpPr>
        <p:grpSpPr>
          <a:xfrm>
            <a:off x="3597687" y="430295"/>
            <a:ext cx="3043722" cy="2346821"/>
            <a:chOff x="0" y="0"/>
            <a:chExt cx="4127372" cy="3102641"/>
          </a:xfrm>
        </p:grpSpPr>
        <p:pic>
          <p:nvPicPr>
            <p:cNvPr id="15" name="図 14"/>
            <p:cNvPicPr>
              <a:picLocks noChangeAspect="1"/>
            </p:cNvPicPr>
            <p:nvPr/>
          </p:nvPicPr>
          <p:blipFill rotWithShape="1">
            <a:blip r:embed="rId4"/>
            <a:srcRect l="6836" t="8124" r="7959" b="17280"/>
            <a:stretch/>
          </p:blipFill>
          <p:spPr>
            <a:xfrm>
              <a:off x="0" y="0"/>
              <a:ext cx="4127372" cy="3095927"/>
            </a:xfrm>
            <a:prstGeom prst="rect">
              <a:avLst/>
            </a:prstGeom>
            <a:ln>
              <a:solidFill>
                <a:schemeClr val="tx1"/>
              </a:solidFill>
            </a:ln>
          </p:spPr>
        </p:pic>
        <p:sp>
          <p:nvSpPr>
            <p:cNvPr id="16" name="正方形/長方形 15"/>
            <p:cNvSpPr/>
            <p:nvPr/>
          </p:nvSpPr>
          <p:spPr>
            <a:xfrm>
              <a:off x="1631184" y="2858117"/>
              <a:ext cx="846061" cy="244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20" name="図 19"/>
          <p:cNvPicPr>
            <a:picLocks noChangeAspect="1"/>
          </p:cNvPicPr>
          <p:nvPr/>
        </p:nvPicPr>
        <p:blipFill>
          <a:blip r:embed="rId5"/>
          <a:stretch>
            <a:fillRect/>
          </a:stretch>
        </p:blipFill>
        <p:spPr>
          <a:xfrm>
            <a:off x="844518" y="3372258"/>
            <a:ext cx="1852375" cy="2817877"/>
          </a:xfrm>
          <a:prstGeom prst="rect">
            <a:avLst/>
          </a:prstGeom>
          <a:ln>
            <a:solidFill>
              <a:schemeClr val="tx1"/>
            </a:solidFill>
          </a:ln>
        </p:spPr>
      </p:pic>
      <p:pic>
        <p:nvPicPr>
          <p:cNvPr id="21" name="図 20"/>
          <p:cNvPicPr>
            <a:picLocks noChangeAspect="1"/>
          </p:cNvPicPr>
          <p:nvPr/>
        </p:nvPicPr>
        <p:blipFill>
          <a:blip r:embed="rId6"/>
          <a:stretch>
            <a:fillRect/>
          </a:stretch>
        </p:blipFill>
        <p:spPr>
          <a:xfrm>
            <a:off x="4211689" y="3372258"/>
            <a:ext cx="1790239" cy="2817877"/>
          </a:xfrm>
          <a:prstGeom prst="rect">
            <a:avLst/>
          </a:prstGeom>
          <a:ln>
            <a:solidFill>
              <a:schemeClr val="tx1"/>
            </a:solidFill>
          </a:ln>
        </p:spPr>
      </p:pic>
      <p:sp>
        <p:nvSpPr>
          <p:cNvPr id="22" name="正方形/長方形 21"/>
          <p:cNvSpPr/>
          <p:nvPr/>
        </p:nvSpPr>
        <p:spPr>
          <a:xfrm>
            <a:off x="280833" y="7069594"/>
            <a:ext cx="6296334" cy="415498"/>
          </a:xfrm>
          <a:prstGeom prst="rect">
            <a:avLst/>
          </a:prstGeom>
        </p:spPr>
        <p:txBody>
          <a:bodyPr wrap="square">
            <a:spAutoFit/>
          </a:bodyPr>
          <a:lstStyle/>
          <a:p>
            <a:pPr algn="ctr"/>
            <a:r>
              <a:rPr lang="ja-JP" altLang="en-US" sz="1050" b="0" i="0" u="none" strike="noStrike" kern="100" baseline="0" dirty="0" smtClean="0">
                <a:latin typeface="Meiryo UI" panose="020B0604030504040204" pitchFamily="50" charset="-128"/>
                <a:ea typeface="Meiryo UI" panose="020B0604030504040204" pitchFamily="50" charset="-128"/>
              </a:rPr>
              <a:t>その他トラブルや不明な点は</a:t>
            </a:r>
            <a:r>
              <a:rPr lang="en-US" altLang="ja-JP" sz="1050" b="0" i="0" u="none" strike="noStrike" kern="100" baseline="0" dirty="0" smtClean="0">
                <a:latin typeface="Meiryo UI" panose="020B0604030504040204" pitchFamily="50" charset="-128"/>
                <a:ea typeface="Meiryo UI" panose="020B0604030504040204" pitchFamily="50" charset="-128"/>
              </a:rPr>
              <a:t>TOEIC Program </a:t>
            </a:r>
            <a:r>
              <a:rPr lang="ja-JP" altLang="en-US" sz="1050" b="0" i="0" u="none" strike="noStrike" kern="100" baseline="0" dirty="0" smtClean="0">
                <a:latin typeface="Meiryo UI" panose="020B0604030504040204" pitchFamily="50" charset="-128"/>
                <a:ea typeface="Meiryo UI" panose="020B0604030504040204" pitchFamily="50" charset="-128"/>
              </a:rPr>
              <a:t>＜</a:t>
            </a:r>
            <a:r>
              <a:rPr lang="en-US" altLang="ja-JP" sz="1050" b="0" i="0" u="none" strike="noStrike" kern="100" baseline="0" dirty="0" smtClean="0">
                <a:latin typeface="Meiryo UI" panose="020B0604030504040204" pitchFamily="50" charset="-128"/>
                <a:ea typeface="Meiryo UI" panose="020B0604030504040204" pitchFamily="50" charset="-128"/>
              </a:rPr>
              <a:t>IP</a:t>
            </a:r>
            <a:r>
              <a:rPr lang="ja-JP" altLang="en-US" sz="1050" b="0" i="0" u="none" strike="noStrike" kern="100" baseline="0" dirty="0" smtClean="0">
                <a:latin typeface="Meiryo UI" panose="020B0604030504040204" pitchFamily="50" charset="-128"/>
                <a:ea typeface="Meiryo UI" panose="020B0604030504040204" pitchFamily="50" charset="-128"/>
              </a:rPr>
              <a:t>テスト（オンライン）＞</a:t>
            </a:r>
            <a:r>
              <a:rPr lang="ja-JP" altLang="en-US" sz="1050" b="0" i="0" u="none" strike="noStrike" kern="100" baseline="0" dirty="0" smtClean="0">
                <a:solidFill>
                  <a:srgbClr val="000000"/>
                </a:solidFill>
                <a:latin typeface="Meiryo UI" panose="020B0604030504040204" pitchFamily="50" charset="-128"/>
                <a:ea typeface="Meiryo UI" panose="020B0604030504040204" pitchFamily="50" charset="-128"/>
              </a:rPr>
              <a:t>ヘルプデスクまでお問い合わせください</a:t>
            </a:r>
          </a:p>
          <a:p>
            <a:pPr algn="ctr"/>
            <a:r>
              <a:rPr lang="en-US" altLang="ja-JP" sz="1050" b="0" i="0" u="none" strike="noStrike" kern="100" baseline="0" dirty="0" smtClean="0">
                <a:latin typeface="Meiryo UI" panose="020B0604030504040204" pitchFamily="50" charset="-128"/>
                <a:ea typeface="Meiryo UI" panose="020B0604030504040204" pitchFamily="50" charset="-128"/>
              </a:rPr>
              <a:t>※</a:t>
            </a:r>
            <a:r>
              <a:rPr lang="ja-JP" altLang="en-US" sz="1050" b="0" i="0" u="none" strike="noStrike" kern="100" baseline="0" dirty="0" smtClean="0">
                <a:latin typeface="Meiryo UI" panose="020B0604030504040204" pitchFamily="50" charset="-128"/>
                <a:ea typeface="Meiryo UI" panose="020B0604030504040204" pitchFamily="50" charset="-128"/>
              </a:rPr>
              <a:t>お問い合わせの際は所属団体名をお知らせください</a:t>
            </a:r>
          </a:p>
        </p:txBody>
      </p:sp>
      <p:sp>
        <p:nvSpPr>
          <p:cNvPr id="23" name="角丸四角形 22"/>
          <p:cNvSpPr/>
          <p:nvPr/>
        </p:nvSpPr>
        <p:spPr>
          <a:xfrm>
            <a:off x="101521" y="7496836"/>
            <a:ext cx="6693060" cy="5702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ea typeface="Meiryo UI" panose="020B0604030504040204" pitchFamily="50" charset="-128"/>
                <a:cs typeface="Meiryo UI" panose="020B0604030504040204" pitchFamily="50" charset="-128"/>
              </a:rPr>
              <a:t> お問い合わせ先：</a:t>
            </a:r>
            <a:r>
              <a:rPr lang="en-US" sz="1100" kern="100" dirty="0">
                <a:solidFill>
                  <a:srgbClr val="000000"/>
                </a:solidFill>
                <a:effectLst/>
                <a:ea typeface="Meiryo UI" panose="020B0604030504040204" pitchFamily="50" charset="-128"/>
                <a:cs typeface="Meiryo UI" panose="020B0604030504040204" pitchFamily="50" charset="-128"/>
              </a:rPr>
              <a:t>TOEIC Program </a:t>
            </a:r>
            <a:r>
              <a:rPr lang="ja-JP" sz="1100" kern="100" dirty="0">
                <a:solidFill>
                  <a:srgbClr val="000000"/>
                </a:solidFill>
                <a:effectLst/>
                <a:ea typeface="Meiryo UI" panose="020B0604030504040204" pitchFamily="50" charset="-128"/>
                <a:cs typeface="Meiryo UI" panose="020B0604030504040204" pitchFamily="50" charset="-128"/>
              </a:rPr>
              <a:t>＜</a:t>
            </a:r>
            <a:r>
              <a:rPr lang="en-US" sz="1100" kern="100" dirty="0">
                <a:solidFill>
                  <a:srgbClr val="000000"/>
                </a:solidFill>
                <a:effectLst/>
                <a:ea typeface="Meiryo UI" panose="020B0604030504040204" pitchFamily="50" charset="-128"/>
                <a:cs typeface="Meiryo UI" panose="020B0604030504040204" pitchFamily="50" charset="-128"/>
              </a:rPr>
              <a:t>IP</a:t>
            </a:r>
            <a:r>
              <a:rPr lang="ja-JP" sz="1100" kern="100" dirty="0">
                <a:solidFill>
                  <a:srgbClr val="000000"/>
                </a:solidFill>
                <a:effectLst/>
                <a:ea typeface="Meiryo UI" panose="020B0604030504040204" pitchFamily="50" charset="-128"/>
                <a:cs typeface="Meiryo UI" panose="020B0604030504040204" pitchFamily="50" charset="-128"/>
              </a:rPr>
              <a:t>テスト（オンライン）＞ヘルプデスク</a:t>
            </a:r>
            <a:endParaRPr lang="ja-JP" sz="1100" kern="100" dirty="0">
              <a:effectLst/>
              <a:ea typeface="ＭＳ 明朝" panose="02020609040205080304" pitchFamily="17" charset="-128"/>
              <a:cs typeface="Times New Roman" panose="02020603050405020304" pitchFamily="18" charset="0"/>
            </a:endParaRPr>
          </a:p>
          <a:p>
            <a:pPr algn="ctr">
              <a:spcAft>
                <a:spcPts val="0"/>
              </a:spcAft>
            </a:pPr>
            <a:r>
              <a:rPr lang="en-US" sz="1100" kern="100" dirty="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TEL: </a:t>
            </a:r>
            <a:r>
              <a:rPr lang="en-US" sz="1400" b="1" kern="100" dirty="0">
                <a:solidFill>
                  <a:srgbClr val="000000"/>
                </a:solidFill>
                <a:latin typeface="Meiryo UI" panose="020B0604030504040204" pitchFamily="50" charset="-128"/>
                <a:ea typeface="ＭＳ 明朝" panose="02020609040205080304" pitchFamily="17" charset="-128"/>
                <a:cs typeface="Meiryo UI" panose="020B0604030504040204" pitchFamily="50" charset="-128"/>
              </a:rPr>
              <a:t>050-1790-7424</a:t>
            </a:r>
            <a:r>
              <a:rPr lang="ja-JP" sz="1100" kern="100" dirty="0" smtClean="0">
                <a:solidFill>
                  <a:srgbClr val="000000"/>
                </a:solidFill>
                <a:effectLst/>
                <a:ea typeface="Meiryo UI" panose="020B0604030504040204" pitchFamily="50" charset="-128"/>
                <a:cs typeface="Meiryo UI" panose="020B0604030504040204" pitchFamily="50" charset="-128"/>
              </a:rPr>
              <a:t>（</a:t>
            </a:r>
            <a:r>
              <a:rPr lang="ja-JP" sz="1100" kern="100" dirty="0">
                <a:solidFill>
                  <a:srgbClr val="000000"/>
                </a:solidFill>
                <a:effectLst/>
                <a:ea typeface="Meiryo UI" panose="020B0604030504040204" pitchFamily="50" charset="-128"/>
                <a:cs typeface="Meiryo UI" panose="020B0604030504040204" pitchFamily="50" charset="-128"/>
              </a:rPr>
              <a:t>平日：</a:t>
            </a:r>
            <a:r>
              <a:rPr lang="en-US" sz="1100" kern="100" dirty="0">
                <a:solidFill>
                  <a:srgbClr val="000000"/>
                </a:solidFill>
                <a:effectLst/>
                <a:ea typeface="Meiryo UI" panose="020B0604030504040204" pitchFamily="50" charset="-128"/>
                <a:cs typeface="Meiryo UI" panose="020B0604030504040204" pitchFamily="50" charset="-128"/>
              </a:rPr>
              <a:t>10</a:t>
            </a:r>
            <a:r>
              <a:rPr lang="ja-JP" sz="1100" kern="100" dirty="0">
                <a:solidFill>
                  <a:srgbClr val="000000"/>
                </a:solidFill>
                <a:effectLst/>
                <a:ea typeface="Meiryo UI" panose="020B0604030504040204" pitchFamily="50" charset="-128"/>
                <a:cs typeface="Meiryo UI" panose="020B0604030504040204" pitchFamily="50" charset="-128"/>
              </a:rPr>
              <a:t>時～</a:t>
            </a:r>
            <a:r>
              <a:rPr lang="en-US" sz="1100" kern="100" dirty="0">
                <a:solidFill>
                  <a:srgbClr val="000000"/>
                </a:solidFill>
                <a:effectLst/>
                <a:ea typeface="Meiryo UI" panose="020B0604030504040204" pitchFamily="50" charset="-128"/>
                <a:cs typeface="Meiryo UI" panose="020B0604030504040204" pitchFamily="50" charset="-128"/>
              </a:rPr>
              <a:t>17</a:t>
            </a:r>
            <a:r>
              <a:rPr lang="ja-JP" sz="1100" kern="100" dirty="0">
                <a:solidFill>
                  <a:srgbClr val="000000"/>
                </a:solidFill>
                <a:effectLst/>
                <a:ea typeface="Meiryo UI" panose="020B0604030504040204" pitchFamily="50" charset="-128"/>
                <a:cs typeface="Meiryo UI" panose="020B0604030504040204" pitchFamily="50" charset="-128"/>
              </a:rPr>
              <a:t>時</a:t>
            </a:r>
            <a:r>
              <a:rPr lang="en-US" sz="1100" kern="100" dirty="0">
                <a:solidFill>
                  <a:srgbClr val="000000"/>
                </a:solidFill>
                <a:effectLst/>
                <a:ea typeface="Meiryo UI" panose="020B0604030504040204" pitchFamily="50" charset="-128"/>
                <a:cs typeface="Meiryo UI" panose="020B0604030504040204" pitchFamily="50" charset="-128"/>
              </a:rPr>
              <a:t>/</a:t>
            </a:r>
            <a:r>
              <a:rPr lang="ja-JP" sz="1100" kern="100" dirty="0">
                <a:solidFill>
                  <a:srgbClr val="000000"/>
                </a:solidFill>
                <a:effectLst/>
                <a:ea typeface="Meiryo UI" panose="020B0604030504040204" pitchFamily="50" charset="-128"/>
                <a:cs typeface="Meiryo UI" panose="020B0604030504040204" pitchFamily="50" charset="-128"/>
              </a:rPr>
              <a:t>土日祝日・年末年始除く</a:t>
            </a:r>
            <a:r>
              <a:rPr lang="ja-JP" sz="1050" kern="100" dirty="0">
                <a:solidFill>
                  <a:srgbClr val="000000"/>
                </a:solidFill>
                <a:effectLst/>
                <a:ea typeface="Meiryo UI" panose="020B0604030504040204" pitchFamily="50" charset="-128"/>
                <a:cs typeface="Meiryo UI" panose="020B0604030504040204" pitchFamily="50" charset="-128"/>
              </a:rPr>
              <a:t>）</a:t>
            </a:r>
            <a:endParaRPr lang="ja-JP" sz="1050" kern="100" dirty="0">
              <a:effectLst/>
              <a:ea typeface="ＭＳ 明朝" panose="02020609040205080304" pitchFamily="17" charset="-128"/>
              <a:cs typeface="Times New Roman" panose="02020603050405020304" pitchFamily="18" charset="0"/>
            </a:endParaRPr>
          </a:p>
        </p:txBody>
      </p:sp>
      <p:sp>
        <p:nvSpPr>
          <p:cNvPr id="28" name="テキスト ボックス 27"/>
          <p:cNvSpPr txBox="1"/>
          <p:nvPr/>
        </p:nvSpPr>
        <p:spPr>
          <a:xfrm>
            <a:off x="6589214" y="8837378"/>
            <a:ext cx="276038" cy="307777"/>
          </a:xfrm>
          <a:prstGeom prst="rect">
            <a:avLst/>
          </a:prstGeom>
          <a:noFill/>
        </p:spPr>
        <p:txBody>
          <a:bodyPr wrap="none" rtlCol="0">
            <a:spAutoFit/>
          </a:bodyPr>
          <a:lstStyle/>
          <a:p>
            <a:r>
              <a:rPr lang="en-US" altLang="ja-JP" sz="1400" dirty="0"/>
              <a:t>8</a:t>
            </a:r>
            <a:endParaRPr kumimoji="1" lang="ja-JP" altLang="en-US" sz="1400" dirty="0"/>
          </a:p>
        </p:txBody>
      </p:sp>
      <p:sp>
        <p:nvSpPr>
          <p:cNvPr id="17" name="正方形/長方形 16"/>
          <p:cNvSpPr/>
          <p:nvPr/>
        </p:nvSpPr>
        <p:spPr>
          <a:xfrm>
            <a:off x="1258493" y="2643310"/>
            <a:ext cx="1017347" cy="14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55"/>
          <p:cNvSpPr txBox="1"/>
          <p:nvPr/>
        </p:nvSpPr>
        <p:spPr>
          <a:xfrm>
            <a:off x="2275841" y="8652235"/>
            <a:ext cx="4582160" cy="26176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US" sz="600" kern="100" dirty="0">
                <a:effectLst/>
                <a:latin typeface="Arial" panose="020B0604020202020204" pitchFamily="34" charset="0"/>
                <a:ea typeface="ＭＳ 明朝" panose="02020609040205080304" pitchFamily="17" charset="-128"/>
                <a:cs typeface="Times New Roman" panose="02020603050405020304" pitchFamily="18" charset="0"/>
              </a:rPr>
              <a:t>ETS, the ETS logo, PROPELL, TOEIC and TOEIC BRIDGE are registered trademarks of ETS</a:t>
            </a: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a:t>
            </a:r>
          </a:p>
          <a:p>
            <a:pPr algn="r">
              <a:spcAft>
                <a:spcPts val="0"/>
              </a:spcAft>
            </a:pP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 </a:t>
            </a:r>
            <a:r>
              <a:rPr lang="en-US" sz="600" kern="100" dirty="0">
                <a:effectLst/>
                <a:latin typeface="Arial" panose="020B0604020202020204" pitchFamily="34" charset="0"/>
                <a:ea typeface="ＭＳ 明朝" panose="02020609040205080304" pitchFamily="17" charset="-128"/>
                <a:cs typeface="Times New Roman" panose="02020603050405020304" pitchFamily="18" charset="0"/>
              </a:rPr>
              <a:t>Princeton, New Jersey, USA, and used in Japan under license. Portions are copyrighted by ETS and used with permission</a:t>
            </a: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a:t>
            </a:r>
          </a:p>
          <a:p>
            <a:pPr algn="r">
              <a:spcAft>
                <a:spcPts val="0"/>
              </a:spcAft>
            </a:pPr>
            <a:endParaRPr lang="ja-JP" sz="1050" kern="100" dirty="0">
              <a:effectLst/>
              <a:ea typeface="ＭＳ 明朝" panose="02020609040205080304" pitchFamily="17" charset="-128"/>
              <a:cs typeface="Times New Roman" panose="02020603050405020304" pitchFamily="18" charset="0"/>
            </a:endParaRPr>
          </a:p>
        </p:txBody>
      </p:sp>
      <p:pic>
        <p:nvPicPr>
          <p:cNvPr id="2" name="図 1"/>
          <p:cNvPicPr>
            <a:picLocks noChangeAspect="1"/>
          </p:cNvPicPr>
          <p:nvPr/>
        </p:nvPicPr>
        <p:blipFill>
          <a:blip r:embed="rId7"/>
          <a:stretch>
            <a:fillRect/>
          </a:stretch>
        </p:blipFill>
        <p:spPr>
          <a:xfrm>
            <a:off x="5106808" y="8171284"/>
            <a:ext cx="1731335" cy="499589"/>
          </a:xfrm>
          <a:prstGeom prst="rect">
            <a:avLst/>
          </a:prstGeom>
        </p:spPr>
      </p:pic>
    </p:spTree>
    <p:extLst>
      <p:ext uri="{BB962C8B-B14F-4D97-AF65-F5344CB8AC3E}">
        <p14:creationId xmlns:p14="http://schemas.microsoft.com/office/powerpoint/2010/main" val="121677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75874" y="367099"/>
          <a:ext cx="6693060" cy="6982130"/>
        </p:xfrm>
        <a:graphic>
          <a:graphicData uri="http://schemas.openxmlformats.org/drawingml/2006/table">
            <a:tbl>
              <a:tblPr firstRow="1" bandRow="1">
                <a:tableStyleId>{5C22544A-7EE6-4342-B048-85BDC9FD1C3A}</a:tableStyleId>
              </a:tblPr>
              <a:tblGrid>
                <a:gridCol w="6693060">
                  <a:extLst>
                    <a:ext uri="{9D8B030D-6E8A-4147-A177-3AD203B41FA5}">
                      <a16:colId xmlns:a16="http://schemas.microsoft.com/office/drawing/2014/main" val="20000"/>
                    </a:ext>
                  </a:extLst>
                </a:gridCol>
              </a:tblGrid>
              <a:tr h="202685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550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 App Store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をタップし、検索ボックスに”</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TOEIC Assessments</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”と入力。対象のアプリをインストールしてください。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16927">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81879">
                <a:tc>
                  <a:txBody>
                    <a:bodyPr/>
                    <a:lstStyle/>
                    <a:p>
                      <a:pPr rtl="0"/>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インストールされたアプリを起動し、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“Start a Test”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をタップします。　	　	　</a:t>
                      </a:r>
                    </a:p>
                    <a:p>
                      <a:pPr rtl="0"/>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**アプリ起動時に</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マイクの使用許可</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及び</a:t>
                      </a: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アプリ起動中ほかのアプリの使用を制限する</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旨の</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ポップアップ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が表示されますので</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「はい」</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40814">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00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3. Authorization 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押下後、</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"Start Test"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をタップしてください。テストが始まりますので画面に従って受験してください。</a:t>
                      </a:r>
                      <a:r>
                        <a:rPr kumimoji="1" lang="ja-JP" altLang="en-US" sz="135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	</a:t>
                      </a:r>
                      <a:endPar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4" name="グループ化 3"/>
          <p:cNvGrpSpPr/>
          <p:nvPr/>
        </p:nvGrpSpPr>
        <p:grpSpPr>
          <a:xfrm>
            <a:off x="227458" y="428310"/>
            <a:ext cx="1277499" cy="1879713"/>
            <a:chOff x="2074460" y="0"/>
            <a:chExt cx="1740183" cy="2320244"/>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460" y="0"/>
              <a:ext cx="1740183" cy="2320244"/>
            </a:xfrm>
            <a:prstGeom prst="rect">
              <a:avLst/>
            </a:prstGeom>
            <a:ln>
              <a:solidFill>
                <a:srgbClr val="333399"/>
              </a:solidFill>
            </a:ln>
          </p:spPr>
        </p:pic>
        <p:sp>
          <p:nvSpPr>
            <p:cNvPr id="10" name="正方形/長方形 9"/>
            <p:cNvSpPr/>
            <p:nvPr/>
          </p:nvSpPr>
          <p:spPr>
            <a:xfrm>
              <a:off x="3519073" y="2046766"/>
              <a:ext cx="227510" cy="218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5" name="グループ化 4"/>
          <p:cNvGrpSpPr/>
          <p:nvPr/>
        </p:nvGrpSpPr>
        <p:grpSpPr>
          <a:xfrm>
            <a:off x="1600409" y="428310"/>
            <a:ext cx="1274859" cy="1879713"/>
            <a:chOff x="-5141859" y="28601"/>
            <a:chExt cx="3657600" cy="487680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859" y="28601"/>
              <a:ext cx="3657600" cy="4876800"/>
            </a:xfrm>
            <a:prstGeom prst="rect">
              <a:avLst/>
            </a:prstGeom>
            <a:ln>
              <a:solidFill>
                <a:sysClr val="windowText" lastClr="000000"/>
              </a:solidFill>
            </a:ln>
          </p:spPr>
        </p:pic>
        <p:sp>
          <p:nvSpPr>
            <p:cNvPr id="7" name="正方形/長方形 6"/>
            <p:cNvSpPr/>
            <p:nvPr/>
          </p:nvSpPr>
          <p:spPr>
            <a:xfrm>
              <a:off x="-4551308" y="123851"/>
              <a:ext cx="2419350"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8" name="正方形/長方形 7"/>
            <p:cNvSpPr/>
            <p:nvPr/>
          </p:nvSpPr>
          <p:spPr>
            <a:xfrm>
              <a:off x="-5027557" y="466750"/>
              <a:ext cx="1704974" cy="1581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11" name="テキスト ボックス 10"/>
          <p:cNvSpPr txBox="1"/>
          <p:nvPr/>
        </p:nvSpPr>
        <p:spPr>
          <a:xfrm>
            <a:off x="0" y="101641"/>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iPad</a:t>
            </a:r>
            <a:r>
              <a:rPr lang="ja-JP" altLang="en-US" sz="1050" b="1" dirty="0" err="1">
                <a:latin typeface="Meiryo UI" panose="020B0604030504040204" pitchFamily="50" charset="-128"/>
                <a:ea typeface="Meiryo UI" panose="020B0604030504040204" pitchFamily="50" charset="-128"/>
              </a:rPr>
              <a:t>での</a:t>
            </a:r>
            <a:r>
              <a:rPr lang="ja-JP" altLang="en-US" sz="1050" b="1" dirty="0">
                <a:latin typeface="Meiryo UI" panose="020B0604030504040204" pitchFamily="50" charset="-128"/>
                <a:ea typeface="Meiryo UI" panose="020B0604030504040204" pitchFamily="50" charset="-128"/>
              </a:rPr>
              <a:t>受験にあたって～</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四角形吹き出し 14"/>
          <p:cNvSpPr/>
          <p:nvPr/>
        </p:nvSpPr>
        <p:spPr>
          <a:xfrm>
            <a:off x="2424617" y="767229"/>
            <a:ext cx="1784825" cy="1403350"/>
          </a:xfrm>
          <a:prstGeom prst="wedgeRectCallout">
            <a:avLst>
              <a:gd name="adj1" fmla="val -61648"/>
              <a:gd name="adj2" fmla="val 2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検索ボックスに</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1200" b="1" dirty="0">
                <a:solidFill>
                  <a:srgbClr val="000000"/>
                </a:solidFill>
                <a:effectLst/>
                <a:latin typeface="Arial" panose="020B0604020202020204" pitchFamily="34" charset="0"/>
                <a:ea typeface="Meiryo UI" panose="020B0604030504040204" pitchFamily="50" charset="-128"/>
                <a:cs typeface="ＭＳ Ｐゴシック" panose="020B0600070205080204" pitchFamily="50" charset="-128"/>
              </a:rPr>
              <a:t>TOEIC Assessments</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と入力してください。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500" dirty="0">
                <a:solidFill>
                  <a:srgbClr val="FF0000"/>
                </a:solidFill>
                <a:effectLst/>
                <a:latin typeface="Meiryo UI" panose="020B0604030504040204" pitchFamily="50" charset="-128"/>
                <a:ea typeface="ＭＳ Ｐゴシック" panose="020B0600070205080204" pitchFamily="50" charset="-128"/>
                <a:cs typeface="Meiryo UI" panose="020B0604030504040204" pitchFamily="50" charset="-128"/>
              </a:rPr>
              <a:t>**</a:t>
            </a: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省略して検索して</a:t>
            </a:r>
            <a:r>
              <a:rPr 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も</a:t>
            </a:r>
            <a:endParaRPr lang="en-US" alt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endParaRPr>
          </a:p>
          <a:p>
            <a:pPr>
              <a:lnSpc>
                <a:spcPts val="1800"/>
              </a:lnSpc>
              <a:spcAft>
                <a:spcPts val="0"/>
              </a:spcAft>
            </a:pPr>
            <a:r>
              <a:rPr 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ヒット</a:t>
            </a: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しないのでご注意ください。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17" name="グループ化 16"/>
          <p:cNvGrpSpPr/>
          <p:nvPr/>
        </p:nvGrpSpPr>
        <p:grpSpPr>
          <a:xfrm>
            <a:off x="227458" y="2663251"/>
            <a:ext cx="1288131" cy="1883284"/>
            <a:chOff x="0" y="0"/>
            <a:chExt cx="3657600" cy="4876800"/>
          </a:xfrm>
        </p:grpSpPr>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4876800"/>
            </a:xfrm>
            <a:prstGeom prst="rect">
              <a:avLst/>
            </a:prstGeom>
            <a:ln>
              <a:solidFill>
                <a:sysClr val="windowText" lastClr="000000"/>
              </a:solidFill>
            </a:ln>
          </p:spPr>
        </p:pic>
        <p:sp>
          <p:nvSpPr>
            <p:cNvPr id="22" name="正方形/長方形 21"/>
            <p:cNvSpPr/>
            <p:nvPr/>
          </p:nvSpPr>
          <p:spPr>
            <a:xfrm>
              <a:off x="247650" y="3305175"/>
              <a:ext cx="6477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18" name="グループ化 17"/>
          <p:cNvGrpSpPr/>
          <p:nvPr/>
        </p:nvGrpSpPr>
        <p:grpSpPr>
          <a:xfrm>
            <a:off x="1612256" y="2663251"/>
            <a:ext cx="2480272" cy="1879880"/>
            <a:chOff x="3112275" y="19050"/>
            <a:chExt cx="4876800" cy="3657600"/>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275" y="19050"/>
              <a:ext cx="4876800" cy="3657600"/>
            </a:xfrm>
            <a:prstGeom prst="rect">
              <a:avLst/>
            </a:prstGeom>
            <a:ln>
              <a:solidFill>
                <a:sysClr val="windowText" lastClr="000000"/>
              </a:solidFill>
            </a:ln>
          </p:spPr>
        </p:pic>
        <p:sp>
          <p:nvSpPr>
            <p:cNvPr id="20" name="正方形/長方形 19"/>
            <p:cNvSpPr/>
            <p:nvPr/>
          </p:nvSpPr>
          <p:spPr>
            <a:xfrm>
              <a:off x="5305424" y="761999"/>
              <a:ext cx="2371725"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3" name="グループ化 22"/>
          <p:cNvGrpSpPr/>
          <p:nvPr/>
        </p:nvGrpSpPr>
        <p:grpSpPr>
          <a:xfrm>
            <a:off x="223063" y="5061057"/>
            <a:ext cx="2496519" cy="1911372"/>
            <a:chOff x="0" y="0"/>
            <a:chExt cx="4895851" cy="3648075"/>
          </a:xfrm>
        </p:grpSpPr>
        <p:pic>
          <p:nvPicPr>
            <p:cNvPr id="27" name="図 26"/>
            <p:cNvPicPr>
              <a:picLocks/>
            </p:cNvPicPr>
            <p:nvPr/>
          </p:nvPicPr>
          <p:blipFill>
            <a:blip r:embed="rId6"/>
            <a:stretch>
              <a:fillRect/>
            </a:stretch>
          </p:blipFill>
          <p:spPr>
            <a:xfrm>
              <a:off x="0" y="0"/>
              <a:ext cx="4895851" cy="3648075"/>
            </a:xfrm>
            <a:prstGeom prst="rect">
              <a:avLst/>
            </a:prstGeom>
            <a:ln>
              <a:solidFill>
                <a:sysClr val="windowText" lastClr="000000"/>
              </a:solidFill>
            </a:ln>
          </p:spPr>
        </p:pic>
        <p:sp>
          <p:nvSpPr>
            <p:cNvPr id="28" name="正方形/長方形 27"/>
            <p:cNvSpPr/>
            <p:nvPr/>
          </p:nvSpPr>
          <p:spPr>
            <a:xfrm>
              <a:off x="180976" y="495301"/>
              <a:ext cx="1704976" cy="885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4" name="グループ化 23"/>
          <p:cNvGrpSpPr/>
          <p:nvPr/>
        </p:nvGrpSpPr>
        <p:grpSpPr>
          <a:xfrm>
            <a:off x="2820112" y="5067309"/>
            <a:ext cx="2484425" cy="1911372"/>
            <a:chOff x="3286127" y="1"/>
            <a:chExt cx="4914900" cy="3638550"/>
          </a:xfrm>
        </p:grpSpPr>
        <p:pic>
          <p:nvPicPr>
            <p:cNvPr id="25" name="図 24"/>
            <p:cNvPicPr>
              <a:picLocks/>
            </p:cNvPicPr>
            <p:nvPr/>
          </p:nvPicPr>
          <p:blipFill>
            <a:blip r:embed="rId7"/>
            <a:stretch>
              <a:fillRect/>
            </a:stretch>
          </p:blipFill>
          <p:spPr>
            <a:xfrm>
              <a:off x="3286127" y="1"/>
              <a:ext cx="4914900" cy="3638550"/>
            </a:xfrm>
            <a:prstGeom prst="rect">
              <a:avLst/>
            </a:prstGeom>
            <a:ln>
              <a:solidFill>
                <a:sysClr val="windowText" lastClr="000000"/>
              </a:solidFill>
            </a:ln>
          </p:spPr>
        </p:pic>
        <p:sp>
          <p:nvSpPr>
            <p:cNvPr id="26" name="正方形/長方形 25"/>
            <p:cNvSpPr/>
            <p:nvPr/>
          </p:nvSpPr>
          <p:spPr>
            <a:xfrm>
              <a:off x="7315201" y="1543050"/>
              <a:ext cx="771525"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30" name="正方形/長方形 29"/>
          <p:cNvSpPr/>
          <p:nvPr/>
        </p:nvSpPr>
        <p:spPr>
          <a:xfrm>
            <a:off x="50473" y="7744583"/>
            <a:ext cx="6782126" cy="1200329"/>
          </a:xfrm>
          <a:prstGeom prst="rect">
            <a:avLst/>
          </a:prstGeom>
        </p:spPr>
        <p:txBody>
          <a:bodyPr wrap="square">
            <a:spAutoFit/>
          </a:bodyPr>
          <a:lstStyle/>
          <a:p>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lang="en-US" altLang="ja-JP"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トラブル発生による中断、再開</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受験中にタブレットの不具合などトラブルが発生した場合は、一旦アプリを閉じて受験を中断してください。		</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その後</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、受験を開始した手順と同様にアプリを開き、</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を入力してログインすると、“</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”ボタンが表示されます</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”ボタンを押下することで、中断したところからのテスト再開が可能です。			</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*ホームボタン等を押してもアプリを閉じることができません。タブレット自体を強制終了する必要があります。タブレットの強制終了の仕方につきまして</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は</a:t>
            </a:r>
            <a:endPar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ホームボタン</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と電源ボタンの同時長押しが一般的ですが、タブレットのモデルによっても異なりますので詳細は</a:t>
            </a:r>
            <a:r>
              <a:rPr lang="en-US" altLang="ja-JP"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Apple</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のサイトをご確認ください。</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p>
            <a:r>
              <a:rPr lang="en-US" altLang="ja-JP"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試験</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時間を満了したもの（タイマーのカウントダウンがゼロになったもの）および“</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Finish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”を押下したものを試験終了と</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みなします</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p>
            <a:pPr algn="just"/>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*スコア表示画面まで進まずにブラウザを閉じた場合、採点されませんのでご注意ください</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1" name="テキスト ボックス 30"/>
          <p:cNvSpPr txBox="1"/>
          <p:nvPr/>
        </p:nvSpPr>
        <p:spPr>
          <a:xfrm>
            <a:off x="-1" y="753986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受験にあたっての注意事項 </a:t>
            </a:r>
            <a:r>
              <a:rPr lang="ja-JP" altLang="en-US" sz="1050" b="1"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541446" y="8837378"/>
            <a:ext cx="276038" cy="307777"/>
          </a:xfrm>
          <a:prstGeom prst="rect">
            <a:avLst/>
          </a:prstGeom>
          <a:noFill/>
        </p:spPr>
        <p:txBody>
          <a:bodyPr wrap="none" rtlCol="0">
            <a:spAutoFit/>
          </a:bodyPr>
          <a:lstStyle/>
          <a:p>
            <a:r>
              <a:rPr lang="en-US" altLang="ja-JP" sz="1400" dirty="0"/>
              <a:t>9</a:t>
            </a:r>
            <a:endParaRPr kumimoji="1" lang="ja-JP" altLang="en-US" sz="1400" dirty="0"/>
          </a:p>
        </p:txBody>
      </p:sp>
      <p:sp>
        <p:nvSpPr>
          <p:cNvPr id="32" name="正方形/長方形 31"/>
          <p:cNvSpPr/>
          <p:nvPr/>
        </p:nvSpPr>
        <p:spPr>
          <a:xfrm>
            <a:off x="4209442" y="2663251"/>
            <a:ext cx="2511724" cy="1858576"/>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Bluetooth</a:t>
            </a:r>
            <a:r>
              <a:rPr kumimoji="1" lang="ja-JP" altLang="en-US" sz="900" b="1" dirty="0">
                <a:solidFill>
                  <a:srgbClr val="FF0000"/>
                </a:solidFill>
                <a:latin typeface="Meiryo UI" panose="020B0604030504040204" pitchFamily="50" charset="-128"/>
                <a:ea typeface="Meiryo UI" panose="020B0604030504040204" pitchFamily="50" charset="-128"/>
              </a:rPr>
              <a:t>接続</a:t>
            </a:r>
            <a:r>
              <a:rPr kumimoji="1" lang="ja-JP" altLang="en-US" sz="900" b="1" dirty="0" smtClean="0">
                <a:solidFill>
                  <a:srgbClr val="FF0000"/>
                </a:solidFill>
                <a:latin typeface="Meiryo UI" panose="020B0604030504040204" pitchFamily="50" charset="-128"/>
                <a:ea typeface="Meiryo UI" panose="020B0604030504040204" pitchFamily="50" charset="-128"/>
              </a:rPr>
              <a:t>機器</a:t>
            </a:r>
            <a:r>
              <a:rPr kumimoji="1" lang="en-US" altLang="ja-JP" sz="900" b="1" dirty="0" smtClean="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キーボード、イヤホン等</a:t>
            </a:r>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smtClean="0">
                <a:solidFill>
                  <a:srgbClr val="FF0000"/>
                </a:solidFill>
                <a:latin typeface="Meiryo UI" panose="020B0604030504040204" pitchFamily="50" charset="-128"/>
                <a:ea typeface="Meiryo UI" panose="020B0604030504040204" pitchFamily="50" charset="-128"/>
              </a:rPr>
              <a:t>を</a:t>
            </a:r>
            <a:endParaRPr kumimoji="1" lang="en-US" altLang="ja-JP" sz="900" b="1"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900" b="1" dirty="0" smtClean="0">
                <a:solidFill>
                  <a:srgbClr val="FF0000"/>
                </a:solidFill>
                <a:latin typeface="Meiryo UI" panose="020B0604030504040204" pitchFamily="50" charset="-128"/>
                <a:ea typeface="Meiryo UI" panose="020B0604030504040204" pitchFamily="50" charset="-128"/>
              </a:rPr>
              <a:t>ご利用</a:t>
            </a:r>
            <a:r>
              <a:rPr kumimoji="1" lang="ja-JP" altLang="en-US" sz="900" b="1" dirty="0">
                <a:solidFill>
                  <a:srgbClr val="FF0000"/>
                </a:solidFill>
                <a:latin typeface="Meiryo UI" panose="020B0604030504040204" pitchFamily="50" charset="-128"/>
                <a:ea typeface="Meiryo UI" panose="020B0604030504040204" pitchFamily="50" charset="-128"/>
              </a:rPr>
              <a:t>の</a:t>
            </a:r>
            <a:r>
              <a:rPr kumimoji="1" lang="ja-JP" altLang="en-US" sz="900" b="1" dirty="0" smtClean="0">
                <a:solidFill>
                  <a:srgbClr val="FF0000"/>
                </a:solidFill>
                <a:latin typeface="Meiryo UI" panose="020B0604030504040204" pitchFamily="50" charset="-128"/>
                <a:ea typeface="Meiryo UI" panose="020B0604030504040204" pitchFamily="50" charset="-128"/>
              </a:rPr>
              <a:t>場合</a:t>
            </a:r>
            <a:endParaRPr kumimoji="1" lang="en-US" altLang="ja-JP" sz="900" b="1" dirty="0" smtClean="0">
              <a:solidFill>
                <a:srgbClr val="FF0000"/>
              </a:solidFill>
              <a:latin typeface="Meiryo UI" panose="020B0604030504040204" pitchFamily="50" charset="-128"/>
              <a:ea typeface="Meiryo UI" panose="020B0604030504040204" pitchFamily="50" charset="-128"/>
            </a:endParaRPr>
          </a:p>
          <a:p>
            <a:pPr algn="ct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en-US" altLang="ja-JP" sz="800" b="0" u="none" dirty="0" smtClean="0">
                <a:solidFill>
                  <a:sysClr val="windowText" lastClr="000000"/>
                </a:solidFill>
                <a:latin typeface="Meiryo UI" panose="020B0604030504040204" pitchFamily="50" charset="-128"/>
                <a:ea typeface="Meiryo UI" panose="020B0604030504040204" pitchFamily="50" charset="-128"/>
              </a:rPr>
              <a:t>TOEIC</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 </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Assessments</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のアプリでは「評価モード」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を</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適応</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しています。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そのため試験中は「設定」を含め、一切他のアプリ</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の</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使用</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ができなくなります。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よって、</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切り替え等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は</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必ず</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アプリ起動前にお済ませください。</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なお</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試験途中で</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接続が切れた場合</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キーボード</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、スピーカー、マイク等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は自動</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で内蔵のもの</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に</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切り替わります</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551592" y="410742"/>
            <a:ext cx="2249696" cy="461665"/>
          </a:xfrm>
          <a:prstGeom prst="rect">
            <a:avLst/>
          </a:prstGeom>
          <a:noFill/>
        </p:spPr>
        <p:txBody>
          <a:bodyPr wrap="square" rtlCol="0">
            <a:spAutoFit/>
          </a:bodyPr>
          <a:lstStyle/>
          <a:p>
            <a:r>
              <a:rPr lang="ja-JP" altLang="en-US" sz="1200" b="1" dirty="0" smtClean="0">
                <a:solidFill>
                  <a:srgbClr val="FF0000"/>
                </a:solidFill>
                <a:latin typeface="Meiryo UI" panose="020B0604030504040204" pitchFamily="50" charset="-128"/>
                <a:ea typeface="Meiryo UI" panose="020B0604030504040204" pitchFamily="50" charset="-128"/>
              </a:rPr>
              <a:t>検索</a:t>
            </a:r>
            <a:r>
              <a:rPr lang="ja-JP" altLang="en-US" sz="1200" b="1" dirty="0">
                <a:solidFill>
                  <a:srgbClr val="FF0000"/>
                </a:solidFill>
                <a:latin typeface="Meiryo UI" panose="020B0604030504040204" pitchFamily="50" charset="-128"/>
                <a:ea typeface="Meiryo UI" panose="020B0604030504040204" pitchFamily="50" charset="-128"/>
              </a:rPr>
              <a:t>で</a:t>
            </a:r>
            <a:r>
              <a:rPr lang="ja-JP" altLang="en-US" sz="1200" b="1" dirty="0" smtClean="0">
                <a:solidFill>
                  <a:srgbClr val="FF0000"/>
                </a:solidFill>
                <a:latin typeface="Meiryo UI" panose="020B0604030504040204" pitchFamily="50" charset="-128"/>
                <a:ea typeface="Meiryo UI" panose="020B0604030504040204" pitchFamily="50" charset="-128"/>
              </a:rPr>
              <a:t>ヒットしない</a:t>
            </a:r>
            <a:r>
              <a:rPr lang="ja-JP" altLang="en-US" sz="1200" b="1" dirty="0">
                <a:solidFill>
                  <a:srgbClr val="FF0000"/>
                </a:solidFill>
                <a:latin typeface="Meiryo UI" panose="020B0604030504040204" pitchFamily="50" charset="-128"/>
                <a:ea typeface="Meiryo UI" panose="020B0604030504040204" pitchFamily="50" charset="-128"/>
              </a:rPr>
              <a:t>場合</a:t>
            </a:r>
            <a:r>
              <a:rPr lang="ja-JP" altLang="en-US" sz="1200" b="1" dirty="0" smtClean="0">
                <a:solidFill>
                  <a:srgbClr val="FF0000"/>
                </a:solidFill>
                <a:latin typeface="Meiryo UI" panose="020B0604030504040204" pitchFamily="50" charset="-128"/>
                <a:ea typeface="Meiryo UI" panose="020B0604030504040204" pitchFamily="50" charset="-128"/>
              </a:rPr>
              <a:t>は、</a:t>
            </a:r>
            <a:endParaRPr lang="en-US" altLang="ja-JP" sz="1200" b="1" dirty="0" smtClean="0">
              <a:solidFill>
                <a:srgbClr val="FF0000"/>
              </a:solidFill>
              <a:latin typeface="Meiryo UI" panose="020B0604030504040204" pitchFamily="50" charset="-128"/>
              <a:ea typeface="Meiryo UI" panose="020B0604030504040204" pitchFamily="50" charset="-128"/>
            </a:endParaRPr>
          </a:p>
          <a:p>
            <a:r>
              <a:rPr lang="ja-JP" altLang="en-US" sz="1200" b="1" dirty="0" smtClean="0">
                <a:solidFill>
                  <a:srgbClr val="FF0000"/>
                </a:solidFill>
                <a:latin typeface="Meiryo UI" panose="020B0604030504040204" pitchFamily="50" charset="-128"/>
                <a:ea typeface="Meiryo UI" panose="020B0604030504040204" pitchFamily="50" charset="-128"/>
              </a:rPr>
              <a:t>こちらからインストールください</a:t>
            </a:r>
            <a:endParaRPr lang="ja-JP" altLang="ja-JP" sz="1200" b="1" dirty="0">
              <a:solidFill>
                <a:srgbClr val="FF0000"/>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284849" y="875089"/>
            <a:ext cx="763047" cy="307777"/>
          </a:xfrm>
          <a:prstGeom prst="rect">
            <a:avLst/>
          </a:prstGeom>
          <a:noFill/>
        </p:spPr>
        <p:txBody>
          <a:bodyPr wrap="square" rtlCol="0">
            <a:spAutoFit/>
          </a:bodyPr>
          <a:lstStyle/>
          <a:p>
            <a:r>
              <a:rPr lang="en-US" altLang="ja-JP" sz="1400" u="sng" dirty="0" smtClean="0">
                <a:latin typeface="Meiryo UI" panose="020B0604030504040204" pitchFamily="50" charset="-128"/>
                <a:ea typeface="Meiryo UI" panose="020B0604030504040204" pitchFamily="50" charset="-128"/>
              </a:rPr>
              <a:t>iOS</a:t>
            </a:r>
            <a:r>
              <a:rPr lang="ja-JP" altLang="en-US" sz="1400" u="sng" dirty="0" smtClean="0">
                <a:latin typeface="Meiryo UI" panose="020B0604030504040204" pitchFamily="50" charset="-128"/>
                <a:ea typeface="Meiryo UI" panose="020B0604030504040204" pitchFamily="50" charset="-128"/>
              </a:rPr>
              <a:t>用</a:t>
            </a:r>
            <a:endParaRPr lang="ja-JP" altLang="ja-JP" sz="1400" u="sng"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8"/>
          <a:stretch>
            <a:fillRect/>
          </a:stretch>
        </p:blipFill>
        <p:spPr>
          <a:xfrm>
            <a:off x="5115159" y="1206629"/>
            <a:ext cx="1068493" cy="1070867"/>
          </a:xfrm>
          <a:prstGeom prst="rect">
            <a:avLst/>
          </a:prstGeom>
        </p:spPr>
      </p:pic>
    </p:spTree>
    <p:extLst>
      <p:ext uri="{BB962C8B-B14F-4D97-AF65-F5344CB8AC3E}">
        <p14:creationId xmlns:p14="http://schemas.microsoft.com/office/powerpoint/2010/main" val="344268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TotalTime>
  <Words>3504</Words>
  <Application>Microsoft Office PowerPoint</Application>
  <PresentationFormat>画面に合わせる (4:3)</PresentationFormat>
  <Paragraphs>286</Paragraphs>
  <Slides>9</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Meiryo UI</vt:lpstr>
      <vt:lpstr>ＭＳ Ｐゴシック</vt:lpstr>
      <vt:lpstr>ＭＳ 明朝</vt:lpstr>
      <vt:lpstr>メイリオ</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一般財団法人 国際ビジネスコミュニケーション協会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拓斗</dc:creator>
  <cp:lastModifiedBy>国際センター 村松かおり 2722</cp:lastModifiedBy>
  <cp:revision>111</cp:revision>
  <cp:lastPrinted>2025-01-07T02:20:15Z</cp:lastPrinted>
  <dcterms:created xsi:type="dcterms:W3CDTF">2021-02-02T00:39:35Z</dcterms:created>
  <dcterms:modified xsi:type="dcterms:W3CDTF">2025-07-11T00:57:04Z</dcterms:modified>
</cp:coreProperties>
</file>